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4" r:id="rId6"/>
    <p:sldId id="265" r:id="rId7"/>
    <p:sldId id="267" r:id="rId8"/>
    <p:sldId id="282" r:id="rId9"/>
    <p:sldId id="303" r:id="rId10"/>
    <p:sldId id="283" r:id="rId11"/>
    <p:sldId id="306" r:id="rId12"/>
    <p:sldId id="284" r:id="rId13"/>
    <p:sldId id="307" r:id="rId14"/>
    <p:sldId id="285" r:id="rId15"/>
    <p:sldId id="308" r:id="rId16"/>
    <p:sldId id="286" r:id="rId17"/>
    <p:sldId id="309" r:id="rId18"/>
    <p:sldId id="287" r:id="rId19"/>
    <p:sldId id="310" r:id="rId20"/>
    <p:sldId id="292" r:id="rId21"/>
    <p:sldId id="311" r:id="rId22"/>
    <p:sldId id="291" r:id="rId23"/>
    <p:sldId id="312" r:id="rId24"/>
    <p:sldId id="290" r:id="rId25"/>
    <p:sldId id="313" r:id="rId26"/>
    <p:sldId id="289" r:id="rId27"/>
    <p:sldId id="314" r:id="rId28"/>
    <p:sldId id="288" r:id="rId29"/>
    <p:sldId id="315" r:id="rId30"/>
    <p:sldId id="304" r:id="rId31"/>
    <p:sldId id="305" r:id="rId32"/>
    <p:sldId id="316" r:id="rId33"/>
    <p:sldId id="326" r:id="rId34"/>
    <p:sldId id="317" r:id="rId35"/>
    <p:sldId id="327" r:id="rId36"/>
    <p:sldId id="318" r:id="rId37"/>
    <p:sldId id="328" r:id="rId38"/>
    <p:sldId id="319" r:id="rId39"/>
    <p:sldId id="329" r:id="rId40"/>
    <p:sldId id="320" r:id="rId41"/>
    <p:sldId id="330" r:id="rId42"/>
    <p:sldId id="321" r:id="rId43"/>
    <p:sldId id="331" r:id="rId44"/>
    <p:sldId id="322" r:id="rId45"/>
    <p:sldId id="332" r:id="rId46"/>
    <p:sldId id="323" r:id="rId47"/>
    <p:sldId id="333" r:id="rId48"/>
    <p:sldId id="324" r:id="rId49"/>
    <p:sldId id="334" r:id="rId50"/>
    <p:sldId id="325" r:id="rId51"/>
    <p:sldId id="335" r:id="rId52"/>
    <p:sldId id="268" r:id="rId53"/>
    <p:sldId id="276" r:id="rId54"/>
    <p:sldId id="273" r:id="rId55"/>
    <p:sldId id="274" r:id="rId56"/>
    <p:sldId id="275" r:id="rId57"/>
    <p:sldId id="277" r:id="rId58"/>
    <p:sldId id="278" r:id="rId59"/>
    <p:sldId id="279" r:id="rId60"/>
    <p:sldId id="280" r:id="rId61"/>
    <p:sldId id="281" r:id="rId62"/>
    <p:sldId id="269" r:id="rId63"/>
    <p:sldId id="336" r:id="rId64"/>
    <p:sldId id="339" r:id="rId65"/>
    <p:sldId id="340" r:id="rId66"/>
    <p:sldId id="342" r:id="rId67"/>
    <p:sldId id="341" r:id="rId68"/>
    <p:sldId id="348" r:id="rId69"/>
    <p:sldId id="344" r:id="rId70"/>
    <p:sldId id="345" r:id="rId71"/>
    <p:sldId id="346" r:id="rId72"/>
    <p:sldId id="349" r:id="rId73"/>
    <p:sldId id="347" r:id="rId74"/>
    <p:sldId id="350" r:id="rId75"/>
    <p:sldId id="351" r:id="rId76"/>
    <p:sldId id="270" r:id="rId77"/>
    <p:sldId id="364" r:id="rId78"/>
    <p:sldId id="337" r:id="rId79"/>
    <p:sldId id="357" r:id="rId80"/>
    <p:sldId id="356" r:id="rId81"/>
    <p:sldId id="360" r:id="rId82"/>
    <p:sldId id="359" r:id="rId83"/>
    <p:sldId id="358" r:id="rId84"/>
    <p:sldId id="361" r:id="rId85"/>
    <p:sldId id="362" r:id="rId86"/>
    <p:sldId id="363" r:id="rId87"/>
    <p:sldId id="365" r:id="rId88"/>
    <p:sldId id="355" r:id="rId89"/>
    <p:sldId id="271" r:id="rId90"/>
    <p:sldId id="338" r:id="rId91"/>
    <p:sldId id="366" r:id="rId92"/>
    <p:sldId id="367" r:id="rId93"/>
    <p:sldId id="373" r:id="rId94"/>
    <p:sldId id="368" r:id="rId95"/>
    <p:sldId id="370" r:id="rId96"/>
    <p:sldId id="372" r:id="rId97"/>
    <p:sldId id="369" r:id="rId98"/>
    <p:sldId id="371" r:id="rId99"/>
    <p:sldId id="272" r:id="rId100"/>
    <p:sldId id="375" r:id="rId101"/>
    <p:sldId id="376" r:id="rId102"/>
    <p:sldId id="377" r:id="rId103"/>
    <p:sldId id="378" r:id="rId104"/>
    <p:sldId id="379" r:id="rId10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53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253448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4288073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3188629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291469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193652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3157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357257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2827461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4249729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831172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2D73CE3-8CCA-4C1C-94E3-F1389B51B9A8}" type="datetimeFigureOut">
              <a:rPr lang="zh-TW" altLang="en-US" smtClean="0"/>
              <a:t>2021/1/4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24770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D73CE3-8CCA-4C1C-94E3-F1389B51B9A8}" type="datetimeFigureOut">
              <a:rPr lang="zh-TW" altLang="en-US" smtClean="0"/>
              <a:t>2021/1/4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C5BD2-FFB5-4010-B23E-E90B7948F24D}" type="slidenum">
              <a:rPr lang="zh-TW" altLang="en-US" smtClean="0"/>
              <a:t>‹#›</a:t>
            </a:fld>
            <a:endParaRPr lang="zh-TW" altLang="en-US"/>
          </a:p>
        </p:txBody>
      </p:sp>
    </p:spTree>
    <p:extLst>
      <p:ext uri="{BB962C8B-B14F-4D97-AF65-F5344CB8AC3E}">
        <p14:creationId xmlns:p14="http://schemas.microsoft.com/office/powerpoint/2010/main" val="2440825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2538E"/>
            </a:gs>
            <a:gs pos="51000">
              <a:srgbClr val="85C2FF">
                <a:lumMod val="71000"/>
              </a:srgbClr>
            </a:gs>
            <a:gs pos="77000">
              <a:srgbClr val="C4D6EB"/>
            </a:gs>
            <a:gs pos="100000">
              <a:srgbClr val="FFEBFA"/>
            </a:gs>
          </a:gsLst>
          <a:lin ang="6600000" scaled="0"/>
          <a:tileRect/>
        </a:gra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latin typeface="微軟正黑體" pitchFamily="34" charset="-120"/>
                <a:ea typeface="微軟正黑體" pitchFamily="34" charset="-120"/>
              </a:rPr>
              <a:t>網站漏洞分析與實務</a:t>
            </a:r>
          </a:p>
        </p:txBody>
      </p:sp>
      <p:sp>
        <p:nvSpPr>
          <p:cNvPr id="3" name="副標題 2"/>
          <p:cNvSpPr>
            <a:spLocks noGrp="1"/>
          </p:cNvSpPr>
          <p:nvPr>
            <p:ph type="subTitle" idx="1"/>
          </p:nvPr>
        </p:nvSpPr>
        <p:spPr>
          <a:xfrm>
            <a:off x="179512" y="4653136"/>
            <a:ext cx="5000600" cy="1201688"/>
          </a:xfrm>
        </p:spPr>
        <p:txBody>
          <a:bodyPr>
            <a:normAutofit/>
          </a:bodyPr>
          <a:lstStyle/>
          <a:p>
            <a:r>
              <a:rPr lang="zh-TW" altLang="en-US" sz="2000" dirty="0">
                <a:solidFill>
                  <a:schemeClr val="tx1"/>
                </a:solidFill>
                <a:latin typeface="微軟正黑體" pitchFamily="34" charset="-120"/>
                <a:ea typeface="微軟正黑體" pitchFamily="34" charset="-120"/>
              </a:rPr>
              <a:t>報告者</a:t>
            </a:r>
            <a:r>
              <a:rPr lang="en-US" altLang="zh-TW" sz="2000" dirty="0">
                <a:solidFill>
                  <a:schemeClr val="tx1"/>
                </a:solidFill>
                <a:latin typeface="微軟正黑體" pitchFamily="34" charset="-120"/>
                <a:ea typeface="微軟正黑體" pitchFamily="34" charset="-120"/>
              </a:rPr>
              <a:t>:</a:t>
            </a:r>
            <a:r>
              <a:rPr lang="zh-TW" altLang="en-US" sz="2000" dirty="0">
                <a:solidFill>
                  <a:schemeClr val="tx1"/>
                </a:solidFill>
                <a:latin typeface="微軟正黑體" pitchFamily="34" charset="-120"/>
                <a:ea typeface="微軟正黑體" pitchFamily="34" charset="-120"/>
              </a:rPr>
              <a:t> 鄭勝峰</a:t>
            </a:r>
            <a:endParaRPr lang="en-US" altLang="zh-TW" sz="2000" dirty="0">
              <a:solidFill>
                <a:schemeClr val="tx1"/>
              </a:solidFill>
              <a:latin typeface="微軟正黑體" pitchFamily="34" charset="-120"/>
              <a:ea typeface="微軟正黑體" pitchFamily="34" charset="-120"/>
            </a:endParaRPr>
          </a:p>
          <a:p>
            <a:r>
              <a:rPr lang="zh-TW" altLang="en-US" sz="2000" dirty="0">
                <a:solidFill>
                  <a:schemeClr val="tx1"/>
                </a:solidFill>
                <a:latin typeface="微軟正黑體" pitchFamily="34" charset="-120"/>
                <a:ea typeface="微軟正黑體" pitchFamily="34" charset="-120"/>
              </a:rPr>
              <a:t>指導教授</a:t>
            </a:r>
            <a:r>
              <a:rPr lang="en-US" altLang="zh-TW" sz="2000" dirty="0">
                <a:solidFill>
                  <a:schemeClr val="tx1"/>
                </a:solidFill>
                <a:latin typeface="微軟正黑體" pitchFamily="34" charset="-120"/>
                <a:ea typeface="微軟正黑體" pitchFamily="34" charset="-120"/>
              </a:rPr>
              <a:t>:</a:t>
            </a:r>
            <a:r>
              <a:rPr lang="zh-TW" altLang="en-US" sz="2000" dirty="0">
                <a:solidFill>
                  <a:schemeClr val="tx1"/>
                </a:solidFill>
                <a:latin typeface="微軟正黑體" pitchFamily="34" charset="-120"/>
                <a:ea typeface="微軟正黑體" pitchFamily="34" charset="-120"/>
              </a:rPr>
              <a:t> 曾龍</a:t>
            </a:r>
          </a:p>
        </p:txBody>
      </p:sp>
    </p:spTree>
    <p:extLst>
      <p:ext uri="{BB962C8B-B14F-4D97-AF65-F5344CB8AC3E}">
        <p14:creationId xmlns:p14="http://schemas.microsoft.com/office/powerpoint/2010/main" val="105083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F0284-2C02-4547-AB25-6B3F80D67BDB}"/>
              </a:ext>
            </a:extLst>
          </p:cNvPr>
          <p:cNvSpPr>
            <a:spLocks noGrp="1"/>
          </p:cNvSpPr>
          <p:nvPr>
            <p:ph type="title"/>
          </p:nvPr>
        </p:nvSpPr>
        <p:spPr/>
        <p:txBody>
          <a:bodyPr/>
          <a:lstStyle/>
          <a:p>
            <a:r>
              <a:rPr lang="en-US" altLang="zh-TW" dirty="0"/>
              <a:t>Injection</a:t>
            </a:r>
            <a:endParaRPr lang="zh-TW" altLang="en-US" dirty="0"/>
          </a:p>
        </p:txBody>
      </p:sp>
      <p:sp>
        <p:nvSpPr>
          <p:cNvPr id="3" name="內容版面配置區 2">
            <a:extLst>
              <a:ext uri="{FF2B5EF4-FFF2-40B4-BE49-F238E27FC236}">
                <a16:creationId xmlns:a16="http://schemas.microsoft.com/office/drawing/2014/main" id="{A63653D7-E923-4DF3-AC61-7A799A6B23D0}"/>
              </a:ext>
            </a:extLst>
          </p:cNvPr>
          <p:cNvSpPr>
            <a:spLocks noGrp="1"/>
          </p:cNvSpPr>
          <p:nvPr>
            <p:ph idx="1"/>
          </p:nvPr>
        </p:nvSpPr>
        <p:spPr/>
        <p:txBody>
          <a:bodyPr/>
          <a:lstStyle/>
          <a:p>
            <a:pPr marL="0" indent="0">
              <a:buNone/>
            </a:pPr>
            <a:r>
              <a:rPr lang="en-US" altLang="zh-TW" dirty="0"/>
              <a:t>Injection flaws, such as SQL, NoSQL, OS, and LDAP injection, occur when untrusted data is sent to an interpreter as part of a command or query. The attacker’s hostile data can trick the interpreter into executing unintended commands or accessing data without proper authorization.</a:t>
            </a:r>
            <a:endParaRPr lang="zh-TW" altLang="en-US" dirty="0"/>
          </a:p>
        </p:txBody>
      </p:sp>
    </p:spTree>
    <p:extLst>
      <p:ext uri="{BB962C8B-B14F-4D97-AF65-F5344CB8AC3E}">
        <p14:creationId xmlns:p14="http://schemas.microsoft.com/office/powerpoint/2010/main" val="1786694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B075F-1FBB-4D9D-88CA-6BAAF4F6788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瀏覽並上傳檔案</a:t>
            </a:r>
          </a:p>
        </p:txBody>
      </p:sp>
      <p:pic>
        <p:nvPicPr>
          <p:cNvPr id="4" name="內容版面配置區 3">
            <a:extLst>
              <a:ext uri="{FF2B5EF4-FFF2-40B4-BE49-F238E27FC236}">
                <a16:creationId xmlns:a16="http://schemas.microsoft.com/office/drawing/2014/main" id="{896EA67A-2569-4249-9D3E-21AAB4874DFD}"/>
              </a:ext>
            </a:extLst>
          </p:cNvPr>
          <p:cNvPicPr>
            <a:picLocks noGrp="1" noChangeAspect="1"/>
          </p:cNvPicPr>
          <p:nvPr>
            <p:ph idx="1"/>
          </p:nvPr>
        </p:nvPicPr>
        <p:blipFill rotWithShape="1">
          <a:blip r:embed="rId2"/>
          <a:srcRect l="16903" t="13360" r="17798" b="-865"/>
          <a:stretch/>
        </p:blipFill>
        <p:spPr>
          <a:xfrm>
            <a:off x="1259632" y="1441868"/>
            <a:ext cx="6856325" cy="5165724"/>
          </a:xfrm>
          <a:prstGeom prst="rect">
            <a:avLst/>
          </a:prstGeom>
        </p:spPr>
      </p:pic>
      <p:sp>
        <p:nvSpPr>
          <p:cNvPr id="5" name="矩形 4">
            <a:extLst>
              <a:ext uri="{FF2B5EF4-FFF2-40B4-BE49-F238E27FC236}">
                <a16:creationId xmlns:a16="http://schemas.microsoft.com/office/drawing/2014/main" id="{F9C0F5B9-7F76-44D8-920A-1DE47D9D1E6E}"/>
              </a:ext>
            </a:extLst>
          </p:cNvPr>
          <p:cNvSpPr/>
          <p:nvPr/>
        </p:nvSpPr>
        <p:spPr>
          <a:xfrm>
            <a:off x="3044271" y="2790220"/>
            <a:ext cx="57606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2D20B0C-0208-4CBD-A60B-2D4026B27331}"/>
              </a:ext>
            </a:extLst>
          </p:cNvPr>
          <p:cNvSpPr txBox="1"/>
          <p:nvPr/>
        </p:nvSpPr>
        <p:spPr>
          <a:xfrm>
            <a:off x="4572000" y="2949904"/>
            <a:ext cx="2509936" cy="369332"/>
          </a:xfrm>
          <a:prstGeom prst="rect">
            <a:avLst/>
          </a:prstGeom>
          <a:noFill/>
        </p:spPr>
        <p:txBody>
          <a:bodyPr wrap="squar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點瀏覽</a:t>
            </a:r>
          </a:p>
        </p:txBody>
      </p:sp>
    </p:spTree>
    <p:extLst>
      <p:ext uri="{BB962C8B-B14F-4D97-AF65-F5344CB8AC3E}">
        <p14:creationId xmlns:p14="http://schemas.microsoft.com/office/powerpoint/2010/main" val="32693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2659DB-5912-463C-A2F6-061C9FB71E9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上傳檔案</a:t>
            </a:r>
          </a:p>
        </p:txBody>
      </p:sp>
      <p:pic>
        <p:nvPicPr>
          <p:cNvPr id="4" name="內容版面配置區 3">
            <a:extLst>
              <a:ext uri="{FF2B5EF4-FFF2-40B4-BE49-F238E27FC236}">
                <a16:creationId xmlns:a16="http://schemas.microsoft.com/office/drawing/2014/main" id="{F25911CE-EBF6-4698-A8AE-C8142D7FCE74}"/>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977460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39A983-4EB5-4036-804B-6AB1F4FC415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找到上傳檔案的目錄</a:t>
            </a:r>
          </a:p>
        </p:txBody>
      </p:sp>
      <p:pic>
        <p:nvPicPr>
          <p:cNvPr id="4" name="內容版面配置區 3">
            <a:extLst>
              <a:ext uri="{FF2B5EF4-FFF2-40B4-BE49-F238E27FC236}">
                <a16:creationId xmlns:a16="http://schemas.microsoft.com/office/drawing/2014/main" id="{B036E2D0-3320-4D0B-9AA5-AAF8F2937E2A}"/>
              </a:ext>
            </a:extLst>
          </p:cNvPr>
          <p:cNvPicPr>
            <a:picLocks noGrp="1" noChangeAspect="1"/>
          </p:cNvPicPr>
          <p:nvPr>
            <p:ph idx="1"/>
          </p:nvPr>
        </p:nvPicPr>
        <p:blipFill rotWithShape="1">
          <a:blip r:embed="rId2"/>
          <a:srcRect l="16903" t="13360" r="17798" b="726"/>
          <a:stretch/>
        </p:blipFill>
        <p:spPr>
          <a:xfrm>
            <a:off x="973553" y="1417638"/>
            <a:ext cx="7196894" cy="5323730"/>
          </a:xfrm>
          <a:prstGeom prst="rect">
            <a:avLst/>
          </a:prstGeom>
        </p:spPr>
      </p:pic>
      <p:sp>
        <p:nvSpPr>
          <p:cNvPr id="5" name="矩形 4">
            <a:extLst>
              <a:ext uri="{FF2B5EF4-FFF2-40B4-BE49-F238E27FC236}">
                <a16:creationId xmlns:a16="http://schemas.microsoft.com/office/drawing/2014/main" id="{CCF17B58-A6BE-4F27-9A9E-348AC16980EF}"/>
              </a:ext>
            </a:extLst>
          </p:cNvPr>
          <p:cNvSpPr/>
          <p:nvPr/>
        </p:nvSpPr>
        <p:spPr>
          <a:xfrm>
            <a:off x="2843808" y="3429000"/>
            <a:ext cx="324036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8393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4771E5-6F68-4F7F-B013-C0B5F77FAE76}"/>
              </a:ext>
            </a:extLst>
          </p:cNvPr>
          <p:cNvSpPr>
            <a:spLocks noGrp="1"/>
          </p:cNvSpPr>
          <p:nvPr>
            <p:ph type="title"/>
          </p:nvPr>
        </p:nvSpPr>
        <p:spPr/>
        <p:txBody>
          <a:bodyPr/>
          <a:lstStyle/>
          <a:p>
            <a:endParaRPr lang="zh-TW" altLang="en-US" dirty="0"/>
          </a:p>
        </p:txBody>
      </p:sp>
      <p:pic>
        <p:nvPicPr>
          <p:cNvPr id="4" name="內容版面配置區 3">
            <a:extLst>
              <a:ext uri="{FF2B5EF4-FFF2-40B4-BE49-F238E27FC236}">
                <a16:creationId xmlns:a16="http://schemas.microsoft.com/office/drawing/2014/main" id="{01EA6041-F54A-49EF-9726-2F66EAC0398F}"/>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599103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94637-D8EA-4EB2-B9E4-71B4120E3AA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感謝聆聽</a:t>
            </a:r>
          </a:p>
        </p:txBody>
      </p:sp>
      <p:sp>
        <p:nvSpPr>
          <p:cNvPr id="3" name="內容版面配置區 2">
            <a:extLst>
              <a:ext uri="{FF2B5EF4-FFF2-40B4-BE49-F238E27FC236}">
                <a16:creationId xmlns:a16="http://schemas.microsoft.com/office/drawing/2014/main" id="{AA95DBA1-230E-44A1-A574-46F7F3534127}"/>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66982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8D762-4E84-48BB-8530-E3E856F4C36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DAB7F5-A14B-488F-8F28-F853B7C18441}"/>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當將不受信任的數據作為命令或查詢的一部分發送到解釋器時，會發生注入缺陷，例如</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NoSQL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OS</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LDAP</a:t>
            </a:r>
            <a:r>
              <a:rPr lang="zh-TW" altLang="en-US" dirty="0">
                <a:latin typeface="微軟正黑體" panose="020B0604030504040204" pitchFamily="34" charset="-120"/>
                <a:ea typeface="微軟正黑體" panose="020B0604030504040204" pitchFamily="34" charset="-120"/>
              </a:rPr>
              <a:t>注入。 攻擊者的敵對數據可能會誘使解釋器執行未經預期的命令或未經適當授權而訪問數據。</a:t>
            </a:r>
          </a:p>
        </p:txBody>
      </p:sp>
    </p:spTree>
    <p:extLst>
      <p:ext uri="{BB962C8B-B14F-4D97-AF65-F5344CB8AC3E}">
        <p14:creationId xmlns:p14="http://schemas.microsoft.com/office/powerpoint/2010/main" val="177232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C983B-CBBB-4EB6-A96E-977EACC2457F}"/>
              </a:ext>
            </a:extLst>
          </p:cNvPr>
          <p:cNvSpPr>
            <a:spLocks noGrp="1"/>
          </p:cNvSpPr>
          <p:nvPr>
            <p:ph type="title"/>
          </p:nvPr>
        </p:nvSpPr>
        <p:spPr/>
        <p:txBody>
          <a:bodyPr/>
          <a:lstStyle/>
          <a:p>
            <a:r>
              <a:rPr lang="en-US" altLang="zh-TW" dirty="0"/>
              <a:t>Broken Authentication</a:t>
            </a:r>
            <a:endParaRPr lang="zh-TW" altLang="en-US" dirty="0"/>
          </a:p>
        </p:txBody>
      </p:sp>
      <p:sp>
        <p:nvSpPr>
          <p:cNvPr id="3" name="內容版面配置區 2">
            <a:extLst>
              <a:ext uri="{FF2B5EF4-FFF2-40B4-BE49-F238E27FC236}">
                <a16:creationId xmlns:a16="http://schemas.microsoft.com/office/drawing/2014/main" id="{B8156EFB-B21C-400F-B171-C818F179D030}"/>
              </a:ext>
            </a:extLst>
          </p:cNvPr>
          <p:cNvSpPr>
            <a:spLocks noGrp="1"/>
          </p:cNvSpPr>
          <p:nvPr>
            <p:ph idx="1"/>
          </p:nvPr>
        </p:nvSpPr>
        <p:spPr/>
        <p:txBody>
          <a:bodyPr/>
          <a:lstStyle/>
          <a:p>
            <a:pPr marL="0" indent="0">
              <a:buNone/>
            </a:pPr>
            <a:r>
              <a:rPr lang="en-US" altLang="zh-TW" dirty="0"/>
              <a:t>Application functions related to authentication and session management are often implemented incorrectly, allowing attackers to compromise passwords, keys, or session tokens, or to exploit other implementation flaws to assume other users’ identities temporarily or permanently.</a:t>
            </a:r>
            <a:endParaRPr lang="zh-TW" altLang="en-US" dirty="0"/>
          </a:p>
        </p:txBody>
      </p:sp>
    </p:spTree>
    <p:extLst>
      <p:ext uri="{BB962C8B-B14F-4D97-AF65-F5344CB8AC3E}">
        <p14:creationId xmlns:p14="http://schemas.microsoft.com/office/powerpoint/2010/main" val="657664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7385C6-894F-4E01-9808-AE2D10EFF98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DA20C26-BA45-45B8-8A66-264332FE9F7F}"/>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與身份驗證和會話管理相關的應用程序功能通常會錯誤地實現，從而使攻擊者能夠破壞密碼，密鑰或會話令牌，或者利用其他實現缺陷來臨時或永久地假定其他用戶的身份。</a:t>
            </a:r>
          </a:p>
        </p:txBody>
      </p:sp>
    </p:spTree>
    <p:extLst>
      <p:ext uri="{BB962C8B-B14F-4D97-AF65-F5344CB8AC3E}">
        <p14:creationId xmlns:p14="http://schemas.microsoft.com/office/powerpoint/2010/main" val="327190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D4604-6BD2-42A8-AD1B-D25B4C369C8C}"/>
              </a:ext>
            </a:extLst>
          </p:cNvPr>
          <p:cNvSpPr>
            <a:spLocks noGrp="1"/>
          </p:cNvSpPr>
          <p:nvPr>
            <p:ph type="title"/>
          </p:nvPr>
        </p:nvSpPr>
        <p:spPr/>
        <p:txBody>
          <a:bodyPr/>
          <a:lstStyle/>
          <a:p>
            <a:r>
              <a:rPr lang="en-US" altLang="zh-TW" dirty="0"/>
              <a:t>Sensitive Data Exposure</a:t>
            </a:r>
            <a:endParaRPr lang="zh-TW" altLang="en-US" dirty="0"/>
          </a:p>
        </p:txBody>
      </p:sp>
      <p:sp>
        <p:nvSpPr>
          <p:cNvPr id="3" name="內容版面配置區 2">
            <a:extLst>
              <a:ext uri="{FF2B5EF4-FFF2-40B4-BE49-F238E27FC236}">
                <a16:creationId xmlns:a16="http://schemas.microsoft.com/office/drawing/2014/main" id="{ADFA6A82-0A38-4A1C-9E06-9D70BFB1DFC2}"/>
              </a:ext>
            </a:extLst>
          </p:cNvPr>
          <p:cNvSpPr>
            <a:spLocks noGrp="1"/>
          </p:cNvSpPr>
          <p:nvPr>
            <p:ph idx="1"/>
          </p:nvPr>
        </p:nvSpPr>
        <p:spPr/>
        <p:txBody>
          <a:bodyPr>
            <a:normAutofit/>
          </a:bodyPr>
          <a:lstStyle/>
          <a:p>
            <a:pPr marL="0" indent="0">
              <a:buNone/>
            </a:pPr>
            <a:r>
              <a:rPr lang="en-US" altLang="zh-TW" dirty="0"/>
              <a:t>Many web applications and APIs do not properly protect sensitive data, such as financial, healthcare, and PII. Attackers may steal or modify such weakly protected data to conduct credit card fraud, identity theft, or other crimes. Sensitive data may be compromised without extra protection, such as encryption at rest or in transit, and requires special precautions when exchanged with the browser.</a:t>
            </a:r>
            <a:endParaRPr lang="zh-TW" altLang="en-US" dirty="0"/>
          </a:p>
        </p:txBody>
      </p:sp>
    </p:spTree>
    <p:extLst>
      <p:ext uri="{BB962C8B-B14F-4D97-AF65-F5344CB8AC3E}">
        <p14:creationId xmlns:p14="http://schemas.microsoft.com/office/powerpoint/2010/main" val="319215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B44774-4E9D-4DBB-B779-5BAD1D31559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07D150C-1A7F-4079-8974-4E349ECAD6E0}"/>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許多</a:t>
            </a:r>
            <a:r>
              <a:rPr lang="en-US" altLang="zh-TW" dirty="0">
                <a:latin typeface="微軟正黑體" panose="020B0604030504040204" pitchFamily="34" charset="-120"/>
                <a:ea typeface="微軟正黑體" panose="020B0604030504040204" pitchFamily="34" charset="-120"/>
              </a:rPr>
              <a:t>Web</a:t>
            </a:r>
            <a:r>
              <a:rPr lang="zh-TW" altLang="en-US" dirty="0">
                <a:latin typeface="微軟正黑體" panose="020B0604030504040204" pitchFamily="34" charset="-120"/>
                <a:ea typeface="微軟正黑體" panose="020B0604030504040204" pitchFamily="34" charset="-120"/>
              </a:rPr>
              <a:t>應用程序和</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無法正確保護敏感數據，例如金融，醫療保健和</a:t>
            </a:r>
            <a:r>
              <a:rPr lang="en-US" altLang="zh-TW" dirty="0">
                <a:latin typeface="微軟正黑體" panose="020B0604030504040204" pitchFamily="34" charset="-120"/>
                <a:ea typeface="微軟正黑體" panose="020B0604030504040204" pitchFamily="34" charset="-120"/>
              </a:rPr>
              <a:t>PII</a:t>
            </a:r>
            <a:r>
              <a:rPr lang="zh-TW" altLang="en-US" dirty="0">
                <a:latin typeface="微軟正黑體" panose="020B0604030504040204" pitchFamily="34" charset="-120"/>
                <a:ea typeface="微軟正黑體" panose="020B0604030504040204" pitchFamily="34" charset="-120"/>
              </a:rPr>
              <a:t>。 攻擊者可能會竊取或修改這些受保護程度不高的數據，以進行信用卡欺詐，身份盜用或其他犯罪。 敏感數據可能會在沒有額外保護的情況下受到損害，例如靜態加密或傳輸中加密，並且與瀏覽器進行交換時需要採取特殊的預防措施。</a:t>
            </a:r>
          </a:p>
        </p:txBody>
      </p:sp>
    </p:spTree>
    <p:extLst>
      <p:ext uri="{BB962C8B-B14F-4D97-AF65-F5344CB8AC3E}">
        <p14:creationId xmlns:p14="http://schemas.microsoft.com/office/powerpoint/2010/main" val="136523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C5960A-47F8-49F3-81CC-843E64CABAD3}"/>
              </a:ext>
            </a:extLst>
          </p:cNvPr>
          <p:cNvSpPr>
            <a:spLocks noGrp="1"/>
          </p:cNvSpPr>
          <p:nvPr>
            <p:ph type="title"/>
          </p:nvPr>
        </p:nvSpPr>
        <p:spPr/>
        <p:txBody>
          <a:bodyPr/>
          <a:lstStyle/>
          <a:p>
            <a:r>
              <a:rPr lang="en-US" altLang="zh-TW" dirty="0"/>
              <a:t>XML External Entities (XXE)</a:t>
            </a:r>
            <a:endParaRPr lang="zh-TW" altLang="en-US" dirty="0"/>
          </a:p>
        </p:txBody>
      </p:sp>
      <p:sp>
        <p:nvSpPr>
          <p:cNvPr id="3" name="內容版面配置區 2">
            <a:extLst>
              <a:ext uri="{FF2B5EF4-FFF2-40B4-BE49-F238E27FC236}">
                <a16:creationId xmlns:a16="http://schemas.microsoft.com/office/drawing/2014/main" id="{C49F862C-645B-48F6-B2B4-FC2B7FEE0881}"/>
              </a:ext>
            </a:extLst>
          </p:cNvPr>
          <p:cNvSpPr>
            <a:spLocks noGrp="1"/>
          </p:cNvSpPr>
          <p:nvPr>
            <p:ph idx="1"/>
          </p:nvPr>
        </p:nvSpPr>
        <p:spPr/>
        <p:txBody>
          <a:bodyPr/>
          <a:lstStyle/>
          <a:p>
            <a:pPr marL="0" indent="0">
              <a:buNone/>
            </a:pPr>
            <a:r>
              <a:rPr lang="en-US" altLang="zh-TW" dirty="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a:t>
            </a:r>
            <a:endParaRPr lang="zh-TW" altLang="en-US" dirty="0"/>
          </a:p>
        </p:txBody>
      </p:sp>
    </p:spTree>
    <p:extLst>
      <p:ext uri="{BB962C8B-B14F-4D97-AF65-F5344CB8AC3E}">
        <p14:creationId xmlns:p14="http://schemas.microsoft.com/office/powerpoint/2010/main" val="401407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B4033-118B-4C93-972B-ECB59ED1E3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94E5A23-DFE4-43B3-BB3C-808C3761CF9D}"/>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許多較舊的或配置不當的</a:t>
            </a:r>
            <a:r>
              <a:rPr lang="en-US" altLang="zh-TW" dirty="0">
                <a:latin typeface="微軟正黑體" panose="020B0604030504040204" pitchFamily="34" charset="-120"/>
                <a:ea typeface="微軟正黑體" panose="020B0604030504040204" pitchFamily="34" charset="-120"/>
              </a:rPr>
              <a:t>XML</a:t>
            </a:r>
            <a:r>
              <a:rPr lang="zh-TW" altLang="en-US" dirty="0">
                <a:latin typeface="微軟正黑體" panose="020B0604030504040204" pitchFamily="34" charset="-120"/>
                <a:ea typeface="微軟正黑體" panose="020B0604030504040204" pitchFamily="34" charset="-120"/>
              </a:rPr>
              <a:t>處理器都會評估</a:t>
            </a:r>
            <a:r>
              <a:rPr lang="en-US" altLang="zh-TW" dirty="0">
                <a:latin typeface="微軟正黑體" panose="020B0604030504040204" pitchFamily="34" charset="-120"/>
                <a:ea typeface="微軟正黑體" panose="020B0604030504040204" pitchFamily="34" charset="-120"/>
              </a:rPr>
              <a:t>XML</a:t>
            </a:r>
            <a:r>
              <a:rPr lang="zh-TW" altLang="en-US" dirty="0">
                <a:latin typeface="微軟正黑體" panose="020B0604030504040204" pitchFamily="34" charset="-120"/>
                <a:ea typeface="微軟正黑體" panose="020B0604030504040204" pitchFamily="34" charset="-120"/>
              </a:rPr>
              <a:t>文檔中的外部實體引用。 外部實體可以使用文件</a:t>
            </a:r>
            <a:r>
              <a:rPr lang="en-US" altLang="zh-TW" dirty="0">
                <a:latin typeface="微軟正黑體" panose="020B0604030504040204" pitchFamily="34" charset="-120"/>
                <a:ea typeface="微軟正黑體" panose="020B0604030504040204" pitchFamily="34" charset="-120"/>
              </a:rPr>
              <a:t>URI</a:t>
            </a:r>
            <a:r>
              <a:rPr lang="zh-TW" altLang="en-US" dirty="0">
                <a:latin typeface="微軟正黑體" panose="020B0604030504040204" pitchFamily="34" charset="-120"/>
                <a:ea typeface="微軟正黑體" panose="020B0604030504040204" pitchFamily="34" charset="-120"/>
              </a:rPr>
              <a:t>處理程序，內部文件共享，內部端口掃描，遠程代碼執行和拒絕服務攻擊來公開內部文件。</a:t>
            </a:r>
          </a:p>
        </p:txBody>
      </p:sp>
    </p:spTree>
    <p:extLst>
      <p:ext uri="{BB962C8B-B14F-4D97-AF65-F5344CB8AC3E}">
        <p14:creationId xmlns:p14="http://schemas.microsoft.com/office/powerpoint/2010/main" val="2728698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E1146-C658-49CC-B896-2F40D8A486C6}"/>
              </a:ext>
            </a:extLst>
          </p:cNvPr>
          <p:cNvSpPr>
            <a:spLocks noGrp="1"/>
          </p:cNvSpPr>
          <p:nvPr>
            <p:ph type="title"/>
          </p:nvPr>
        </p:nvSpPr>
        <p:spPr/>
        <p:txBody>
          <a:bodyPr/>
          <a:lstStyle/>
          <a:p>
            <a:r>
              <a:rPr lang="en-US" altLang="zh-TW" dirty="0"/>
              <a:t>Broken Access Control</a:t>
            </a:r>
            <a:endParaRPr lang="zh-TW" altLang="en-US" dirty="0"/>
          </a:p>
        </p:txBody>
      </p:sp>
      <p:sp>
        <p:nvSpPr>
          <p:cNvPr id="3" name="內容版面配置區 2">
            <a:extLst>
              <a:ext uri="{FF2B5EF4-FFF2-40B4-BE49-F238E27FC236}">
                <a16:creationId xmlns:a16="http://schemas.microsoft.com/office/drawing/2014/main" id="{17397B9B-7132-406F-9E0B-DD8DA17989E1}"/>
              </a:ext>
            </a:extLst>
          </p:cNvPr>
          <p:cNvSpPr>
            <a:spLocks noGrp="1"/>
          </p:cNvSpPr>
          <p:nvPr>
            <p:ph idx="1"/>
          </p:nvPr>
        </p:nvSpPr>
        <p:spPr/>
        <p:txBody>
          <a:bodyPr/>
          <a:lstStyle/>
          <a:p>
            <a:pPr marL="0" indent="0">
              <a:buNone/>
            </a:pPr>
            <a:r>
              <a:rPr lang="en-US" altLang="zh-TW" dirty="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endParaRPr lang="zh-TW" altLang="en-US" dirty="0"/>
          </a:p>
        </p:txBody>
      </p:sp>
    </p:spTree>
    <p:extLst>
      <p:ext uri="{BB962C8B-B14F-4D97-AF65-F5344CB8AC3E}">
        <p14:creationId xmlns:p14="http://schemas.microsoft.com/office/powerpoint/2010/main" val="96800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0C73B9-8B3C-4545-9D53-2973D64431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5EE7CC7-762B-4A2D-87FA-F32C79C95D55}"/>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通常，對身份驗證用戶允許執行的操作的限制通常未得到正確執行。 攻擊者可以利用這些缺陷來訪問未經授權的功能和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或數據，例如訪問其他用戶的帳戶，查看敏感文件，修改其他用戶的數據，更改訪問權限等。</a:t>
            </a:r>
          </a:p>
        </p:txBody>
      </p:sp>
    </p:spTree>
    <p:extLst>
      <p:ext uri="{BB962C8B-B14F-4D97-AF65-F5344CB8AC3E}">
        <p14:creationId xmlns:p14="http://schemas.microsoft.com/office/powerpoint/2010/main" val="300079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4618856" cy="1143000"/>
          </a:xfrm>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dirty="0">
                <a:latin typeface="微軟正黑體" pitchFamily="34" charset="-120"/>
                <a:ea typeface="微軟正黑體" pitchFamily="34" charset="-120"/>
              </a:rPr>
              <a:t>網站的資安威脅</a:t>
            </a:r>
            <a:endParaRPr lang="en-US" altLang="zh-TW" dirty="0">
              <a:latin typeface="微軟正黑體" pitchFamily="34" charset="-120"/>
              <a:ea typeface="微軟正黑體" pitchFamily="34" charset="-120"/>
            </a:endParaRPr>
          </a:p>
          <a:p>
            <a:pPr marL="514350" indent="-514350">
              <a:buFont typeface="+mj-lt"/>
              <a:buAutoNum type="arabicPeriod"/>
            </a:pPr>
            <a:r>
              <a:rPr lang="zh-TW" altLang="en-US" dirty="0">
                <a:latin typeface="微軟正黑體" pitchFamily="34" charset="-120"/>
                <a:ea typeface="微軟正黑體" pitchFamily="34" charset="-120"/>
              </a:rPr>
              <a:t>從</a:t>
            </a:r>
            <a:r>
              <a:rPr lang="en-US" altLang="zh-TW" dirty="0">
                <a:latin typeface="微軟正黑體" pitchFamily="34" charset="-120"/>
                <a:ea typeface="微軟正黑體" pitchFamily="34" charset="-120"/>
              </a:rPr>
              <a:t>OWASP</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TOP</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10</a:t>
            </a:r>
            <a:r>
              <a:rPr lang="zh-TW" altLang="en-US" dirty="0">
                <a:latin typeface="微軟正黑體" pitchFamily="34" charset="-120"/>
                <a:ea typeface="微軟正黑體" pitchFamily="34" charset="-120"/>
              </a:rPr>
              <a:t> 到</a:t>
            </a:r>
            <a:r>
              <a:rPr lang="en-US" altLang="zh-TW" dirty="0">
                <a:latin typeface="微軟正黑體" pitchFamily="34" charset="-120"/>
                <a:ea typeface="微軟正黑體" pitchFamily="34" charset="-120"/>
              </a:rPr>
              <a:t>OWASP</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API</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TOP</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10</a:t>
            </a:r>
            <a:r>
              <a:rPr lang="zh-TW" altLang="en-US" dirty="0">
                <a:latin typeface="微軟正黑體" pitchFamily="34" charset="-120"/>
                <a:ea typeface="微軟正黑體" pitchFamily="34" charset="-120"/>
              </a:rPr>
              <a:t> </a:t>
            </a:r>
            <a:endParaRPr lang="en-US" altLang="zh-TW" dirty="0">
              <a:latin typeface="微軟正黑體" pitchFamily="34" charset="-120"/>
              <a:ea typeface="微軟正黑體" pitchFamily="34" charset="-120"/>
            </a:endParaRPr>
          </a:p>
          <a:p>
            <a:pPr marL="514350" indent="-514350">
              <a:buFont typeface="+mj-lt"/>
              <a:buAutoNum type="arabicPeriod"/>
            </a:pPr>
            <a:r>
              <a:rPr lang="en-US" altLang="zh-TW" dirty="0">
                <a:latin typeface="微軟正黑體" pitchFamily="34" charset="-120"/>
                <a:ea typeface="微軟正黑體" pitchFamily="34" charset="-120"/>
              </a:rPr>
              <a:t>DVWA </a:t>
            </a:r>
            <a:r>
              <a:rPr lang="zh-TW" altLang="en-US" dirty="0">
                <a:latin typeface="微軟正黑體" pitchFamily="34" charset="-120"/>
                <a:ea typeface="微軟正黑體" pitchFamily="34" charset="-120"/>
              </a:rPr>
              <a:t>測試平台</a:t>
            </a:r>
            <a:endParaRPr lang="en-US" altLang="zh-TW" dirty="0">
              <a:latin typeface="微軟正黑體" pitchFamily="34" charset="-120"/>
              <a:ea typeface="微軟正黑體" pitchFamily="34" charset="-120"/>
            </a:endParaRPr>
          </a:p>
          <a:p>
            <a:pPr marL="514350" indent="-514350">
              <a:buFont typeface="+mj-lt"/>
              <a:buAutoNum type="arabicPeriod"/>
            </a:pPr>
            <a:r>
              <a:rPr lang="en-US" altLang="zh-TW" dirty="0">
                <a:latin typeface="微軟正黑體" pitchFamily="34" charset="-120"/>
                <a:ea typeface="微軟正黑體" pitchFamily="34" charset="-120"/>
              </a:rPr>
              <a:t>DVWA</a:t>
            </a:r>
            <a:r>
              <a:rPr lang="zh-TW" altLang="en-US" dirty="0">
                <a:latin typeface="微軟正黑體" pitchFamily="34" charset="-120"/>
                <a:ea typeface="微軟正黑體" pitchFamily="34" charset="-120"/>
              </a:rPr>
              <a:t>實戰</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command injection</a:t>
            </a:r>
          </a:p>
          <a:p>
            <a:pPr marL="514350" indent="-514350">
              <a:buFont typeface="+mj-lt"/>
              <a:buAutoNum type="arabicPeriod"/>
            </a:pPr>
            <a:r>
              <a:rPr lang="en-US" altLang="zh-TW" dirty="0">
                <a:latin typeface="微軟正黑體" pitchFamily="34" charset="-120"/>
                <a:ea typeface="微軟正黑體" pitchFamily="34" charset="-120"/>
              </a:rPr>
              <a:t>DVWA</a:t>
            </a:r>
            <a:r>
              <a:rPr lang="zh-TW" altLang="en-US" dirty="0">
                <a:latin typeface="微軟正黑體" pitchFamily="34" charset="-120"/>
                <a:ea typeface="微軟正黑體" pitchFamily="34" charset="-120"/>
              </a:rPr>
              <a:t>實戰</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SQLI</a:t>
            </a:r>
          </a:p>
          <a:p>
            <a:pPr marL="514350" indent="-514350">
              <a:buFont typeface="+mj-lt"/>
              <a:buAutoNum type="arabicPeriod"/>
            </a:pPr>
            <a:r>
              <a:rPr lang="en-US" altLang="zh-TW" dirty="0">
                <a:latin typeface="微軟正黑體" pitchFamily="34" charset="-120"/>
                <a:ea typeface="微軟正黑體" pitchFamily="34" charset="-120"/>
              </a:rPr>
              <a:t>DVWA</a:t>
            </a:r>
            <a:r>
              <a:rPr lang="zh-TW" altLang="en-US" dirty="0">
                <a:latin typeface="微軟正黑體" pitchFamily="34" charset="-120"/>
                <a:ea typeface="微軟正黑體" pitchFamily="34" charset="-120"/>
              </a:rPr>
              <a:t>實戰</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XSS</a:t>
            </a:r>
          </a:p>
          <a:p>
            <a:pPr marL="514350" indent="-514350">
              <a:buFont typeface="+mj-lt"/>
              <a:buAutoNum type="arabicPeriod"/>
            </a:pPr>
            <a:r>
              <a:rPr lang="en-US" altLang="zh-TW" dirty="0">
                <a:latin typeface="微軟正黑體" pitchFamily="34" charset="-120"/>
                <a:ea typeface="微軟正黑體" pitchFamily="34" charset="-120"/>
              </a:rPr>
              <a:t>DVWA</a:t>
            </a:r>
            <a:r>
              <a:rPr lang="zh-TW" altLang="en-US" dirty="0">
                <a:latin typeface="微軟正黑體" pitchFamily="34" charset="-120"/>
                <a:ea typeface="微軟正黑體" pitchFamily="34" charset="-120"/>
              </a:rPr>
              <a:t>實戰</a:t>
            </a:r>
            <a:r>
              <a:rPr lang="en-US" altLang="zh-TW" dirty="0">
                <a:latin typeface="微軟正黑體" pitchFamily="34" charset="-120"/>
                <a:ea typeface="微軟正黑體" pitchFamily="34" charset="-120"/>
              </a:rPr>
              <a:t>: File upload</a:t>
            </a:r>
          </a:p>
        </p:txBody>
      </p:sp>
    </p:spTree>
    <p:extLst>
      <p:ext uri="{BB962C8B-B14F-4D97-AF65-F5344CB8AC3E}">
        <p14:creationId xmlns:p14="http://schemas.microsoft.com/office/powerpoint/2010/main" val="1901067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3A084-D4D6-41A0-96BD-4FA887CB144A}"/>
              </a:ext>
            </a:extLst>
          </p:cNvPr>
          <p:cNvSpPr>
            <a:spLocks noGrp="1"/>
          </p:cNvSpPr>
          <p:nvPr>
            <p:ph type="title"/>
          </p:nvPr>
        </p:nvSpPr>
        <p:spPr/>
        <p:txBody>
          <a:bodyPr/>
          <a:lstStyle/>
          <a:p>
            <a:r>
              <a:rPr lang="en-US" altLang="zh-TW" dirty="0"/>
              <a:t>Security Misconfiguration</a:t>
            </a:r>
            <a:endParaRPr lang="zh-TW" altLang="en-US" dirty="0"/>
          </a:p>
        </p:txBody>
      </p:sp>
      <p:sp>
        <p:nvSpPr>
          <p:cNvPr id="3" name="內容版面配置區 2">
            <a:extLst>
              <a:ext uri="{FF2B5EF4-FFF2-40B4-BE49-F238E27FC236}">
                <a16:creationId xmlns:a16="http://schemas.microsoft.com/office/drawing/2014/main" id="{5F6D70D7-5E03-4BEF-9149-3762B9C357A2}"/>
              </a:ext>
            </a:extLst>
          </p:cNvPr>
          <p:cNvSpPr>
            <a:spLocks noGrp="1"/>
          </p:cNvSpPr>
          <p:nvPr>
            <p:ph idx="1"/>
          </p:nvPr>
        </p:nvSpPr>
        <p:spPr/>
        <p:txBody>
          <a:bodyPr>
            <a:normAutofit lnSpcReduction="10000"/>
          </a:bodyPr>
          <a:lstStyle/>
          <a:p>
            <a:pPr marL="0" indent="0">
              <a:buNone/>
            </a:pPr>
            <a:r>
              <a:rPr lang="en-US" altLang="zh-TW" dirty="0"/>
              <a:t>Security misconfiguration is the most commonly seen issue. This is commonly a result of insecure default configurations, incomplete or ad hoc configurations, open cloud storage, misconfigured HTTP headers, and verbose error messages containing sensitive information. Not only must all operating systems, frameworks, libraries, and applications be securely configured, but they must be patched/upgraded in a timely fashion.</a:t>
            </a:r>
            <a:endParaRPr lang="zh-TW" altLang="en-US" dirty="0"/>
          </a:p>
        </p:txBody>
      </p:sp>
    </p:spTree>
    <p:extLst>
      <p:ext uri="{BB962C8B-B14F-4D97-AF65-F5344CB8AC3E}">
        <p14:creationId xmlns:p14="http://schemas.microsoft.com/office/powerpoint/2010/main" val="238254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2581E9-2D4F-4450-AB8E-205DD71CA8C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B0AFE10-97B0-49EB-98D1-2845E4D8023D}"/>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安全配置錯誤是最常見的問題。 這通常是由於不安全的默認配置，不完整或臨時的配置，開放的雲存儲，錯誤配置的</a:t>
            </a:r>
            <a:r>
              <a:rPr lang="en-US" altLang="zh-TW" dirty="0">
                <a:latin typeface="微軟正黑體" panose="020B0604030504040204" pitchFamily="34" charset="-120"/>
                <a:ea typeface="微軟正黑體" panose="020B0604030504040204" pitchFamily="34" charset="-120"/>
              </a:rPr>
              <a:t>HTTP</a:t>
            </a:r>
            <a:r>
              <a:rPr lang="zh-TW" altLang="en-US" dirty="0">
                <a:latin typeface="微軟正黑體" panose="020B0604030504040204" pitchFamily="34" charset="-120"/>
                <a:ea typeface="微軟正黑體" panose="020B0604030504040204" pitchFamily="34" charset="-120"/>
              </a:rPr>
              <a:t>標頭以及包含敏感信息的冗長錯誤消息的結果。 不僅必須安全地配置所有操作系統，框架，庫和應用程序，而且還必須及時對其進行補丁</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升級。</a:t>
            </a:r>
          </a:p>
        </p:txBody>
      </p:sp>
    </p:spTree>
    <p:extLst>
      <p:ext uri="{BB962C8B-B14F-4D97-AF65-F5344CB8AC3E}">
        <p14:creationId xmlns:p14="http://schemas.microsoft.com/office/powerpoint/2010/main" val="3107600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44013-6B39-4AF5-B6E2-DF8AFD50C8D5}"/>
              </a:ext>
            </a:extLst>
          </p:cNvPr>
          <p:cNvSpPr>
            <a:spLocks noGrp="1"/>
          </p:cNvSpPr>
          <p:nvPr>
            <p:ph type="title"/>
          </p:nvPr>
        </p:nvSpPr>
        <p:spPr/>
        <p:txBody>
          <a:bodyPr/>
          <a:lstStyle/>
          <a:p>
            <a:r>
              <a:rPr lang="en-US" altLang="zh-TW" dirty="0"/>
              <a:t>Cross-Site Scripting (XSS)</a:t>
            </a:r>
            <a:endParaRPr lang="zh-TW" altLang="en-US" dirty="0"/>
          </a:p>
        </p:txBody>
      </p:sp>
      <p:sp>
        <p:nvSpPr>
          <p:cNvPr id="3" name="內容版面配置區 2">
            <a:extLst>
              <a:ext uri="{FF2B5EF4-FFF2-40B4-BE49-F238E27FC236}">
                <a16:creationId xmlns:a16="http://schemas.microsoft.com/office/drawing/2014/main" id="{9DE18601-8EB0-4294-A7A1-26D04AFC727D}"/>
              </a:ext>
            </a:extLst>
          </p:cNvPr>
          <p:cNvSpPr>
            <a:spLocks noGrp="1"/>
          </p:cNvSpPr>
          <p:nvPr>
            <p:ph idx="1"/>
          </p:nvPr>
        </p:nvSpPr>
        <p:spPr/>
        <p:txBody>
          <a:bodyPr>
            <a:normAutofit/>
          </a:bodyPr>
          <a:lstStyle/>
          <a:p>
            <a:pPr marL="0" indent="0">
              <a:buNone/>
            </a:pPr>
            <a:r>
              <a:rPr lang="en-US" altLang="zh-TW" dirty="0"/>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endParaRPr lang="zh-TW" altLang="en-US" dirty="0"/>
          </a:p>
        </p:txBody>
      </p:sp>
    </p:spTree>
    <p:extLst>
      <p:ext uri="{BB962C8B-B14F-4D97-AF65-F5344CB8AC3E}">
        <p14:creationId xmlns:p14="http://schemas.microsoft.com/office/powerpoint/2010/main" val="1807947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86FDA-B3D5-4175-8474-676154F41A9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A64B7DF-9BE8-4F13-9F5B-4035E0B9D19A}"/>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每當應用程序在未經適當驗證或轉義的情況下在新網頁中包含不受信任的數據，或者使用可以創建</a:t>
            </a:r>
            <a:r>
              <a:rPr lang="en-US" altLang="zh-TW" dirty="0">
                <a:latin typeface="微軟正黑體" panose="020B0604030504040204" pitchFamily="34" charset="-120"/>
                <a:ea typeface="微軟正黑體" panose="020B0604030504040204" pitchFamily="34" charset="-120"/>
              </a:rPr>
              <a:t>HTML</a:t>
            </a:r>
            <a:r>
              <a:rPr lang="zh-TW" altLang="en-US" dirty="0">
                <a:latin typeface="微軟正黑體" panose="020B0604030504040204" pitchFamily="34" charset="-120"/>
                <a:ea typeface="微軟正黑體" panose="020B0604030504040204" pitchFamily="34" charset="-120"/>
              </a:rPr>
              <a:t>或</a:t>
            </a:r>
            <a:r>
              <a:rPr lang="en-US" altLang="zh-TW" dirty="0">
                <a:latin typeface="微軟正黑體" panose="020B0604030504040204" pitchFamily="34" charset="-120"/>
                <a:ea typeface="微軟正黑體" panose="020B0604030504040204" pitchFamily="34" charset="-120"/>
              </a:rPr>
              <a:t>JavaScript</a:t>
            </a:r>
            <a:r>
              <a:rPr lang="zh-TW" altLang="en-US" dirty="0">
                <a:latin typeface="微軟正黑體" panose="020B0604030504040204" pitchFamily="34" charset="-120"/>
                <a:ea typeface="微軟正黑體" panose="020B0604030504040204" pitchFamily="34" charset="-120"/>
              </a:rPr>
              <a:t>的瀏覽器</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用用戶提供的數據更新現有網頁時，都會發生</a:t>
            </a:r>
            <a:r>
              <a:rPr lang="en-US" altLang="zh-TW" dirty="0">
                <a:latin typeface="微軟正黑體" panose="020B0604030504040204" pitchFamily="34" charset="-120"/>
                <a:ea typeface="微軟正黑體" panose="020B0604030504040204" pitchFamily="34" charset="-120"/>
              </a:rPr>
              <a:t>XSS</a:t>
            </a:r>
            <a:r>
              <a:rPr lang="zh-TW" altLang="en-US" dirty="0">
                <a:latin typeface="微軟正黑體" panose="020B0604030504040204" pitchFamily="34" charset="-120"/>
                <a:ea typeface="微軟正黑體" panose="020B0604030504040204" pitchFamily="34" charset="-120"/>
              </a:rPr>
              <a:t>漏洞。 </a:t>
            </a:r>
            <a:r>
              <a:rPr lang="en-US" altLang="zh-TW" dirty="0">
                <a:latin typeface="微軟正黑體" panose="020B0604030504040204" pitchFamily="34" charset="-120"/>
                <a:ea typeface="微軟正黑體" panose="020B0604030504040204" pitchFamily="34" charset="-120"/>
              </a:rPr>
              <a:t>XSS</a:t>
            </a:r>
            <a:r>
              <a:rPr lang="zh-TW" altLang="en-US" dirty="0">
                <a:latin typeface="微軟正黑體" panose="020B0604030504040204" pitchFamily="34" charset="-120"/>
                <a:ea typeface="微軟正黑體" panose="020B0604030504040204" pitchFamily="34" charset="-120"/>
              </a:rPr>
              <a:t>允許攻擊者在受害者的瀏覽器中執行腳本，這些腳本可以劫持用戶會話，破壞網站或將用戶重定向到惡意網站。</a:t>
            </a:r>
          </a:p>
        </p:txBody>
      </p:sp>
    </p:spTree>
    <p:extLst>
      <p:ext uri="{BB962C8B-B14F-4D97-AF65-F5344CB8AC3E}">
        <p14:creationId xmlns:p14="http://schemas.microsoft.com/office/powerpoint/2010/main" val="212900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D9949-5E96-4FA8-B1C9-EA3EA9A1C18C}"/>
              </a:ext>
            </a:extLst>
          </p:cNvPr>
          <p:cNvSpPr>
            <a:spLocks noGrp="1"/>
          </p:cNvSpPr>
          <p:nvPr>
            <p:ph type="title"/>
          </p:nvPr>
        </p:nvSpPr>
        <p:spPr/>
        <p:txBody>
          <a:bodyPr/>
          <a:lstStyle/>
          <a:p>
            <a:r>
              <a:rPr lang="en-US" altLang="zh-TW" dirty="0"/>
              <a:t>Insecure Deserialization</a:t>
            </a:r>
            <a:endParaRPr lang="zh-TW" altLang="en-US" dirty="0"/>
          </a:p>
        </p:txBody>
      </p:sp>
      <p:sp>
        <p:nvSpPr>
          <p:cNvPr id="3" name="內容版面配置區 2">
            <a:extLst>
              <a:ext uri="{FF2B5EF4-FFF2-40B4-BE49-F238E27FC236}">
                <a16:creationId xmlns:a16="http://schemas.microsoft.com/office/drawing/2014/main" id="{2C2C6A2C-0A4A-470A-AEC7-D289A037E8AA}"/>
              </a:ext>
            </a:extLst>
          </p:cNvPr>
          <p:cNvSpPr>
            <a:spLocks noGrp="1"/>
          </p:cNvSpPr>
          <p:nvPr>
            <p:ph idx="1"/>
          </p:nvPr>
        </p:nvSpPr>
        <p:spPr/>
        <p:txBody>
          <a:bodyPr/>
          <a:lstStyle/>
          <a:p>
            <a:pPr marL="0" indent="0">
              <a:buNone/>
            </a:pPr>
            <a:r>
              <a:rPr lang="en-US" altLang="zh-TW" dirty="0"/>
              <a:t>Insecure deserialization often leads to remote code execution. Even if deserialization flaws do not result in remote code execution, they can be used to perform attacks, including replay attacks, injection attacks, and privilege escalation attacks.</a:t>
            </a:r>
            <a:endParaRPr lang="zh-TW" altLang="en-US" dirty="0"/>
          </a:p>
        </p:txBody>
      </p:sp>
    </p:spTree>
    <p:extLst>
      <p:ext uri="{BB962C8B-B14F-4D97-AF65-F5344CB8AC3E}">
        <p14:creationId xmlns:p14="http://schemas.microsoft.com/office/powerpoint/2010/main" val="18129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DCB35-D9EE-4133-B955-253774A72AD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888E96-28F4-4741-AFAD-CC24F745001A}"/>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不安全的反序列化通常會導致遠程執行代碼。 即使反序列化缺陷不會導致遠程執行代碼，也可以將它們用於執行攻擊，包括重播攻擊，注入攻擊和特權提升攻擊。</a:t>
            </a:r>
          </a:p>
        </p:txBody>
      </p:sp>
    </p:spTree>
    <p:extLst>
      <p:ext uri="{BB962C8B-B14F-4D97-AF65-F5344CB8AC3E}">
        <p14:creationId xmlns:p14="http://schemas.microsoft.com/office/powerpoint/2010/main" val="351212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04304-4031-429F-A488-74574BB5A5AB}"/>
              </a:ext>
            </a:extLst>
          </p:cNvPr>
          <p:cNvSpPr>
            <a:spLocks noGrp="1"/>
          </p:cNvSpPr>
          <p:nvPr>
            <p:ph type="title"/>
          </p:nvPr>
        </p:nvSpPr>
        <p:spPr/>
        <p:txBody>
          <a:bodyPr>
            <a:normAutofit fontScale="90000"/>
          </a:bodyPr>
          <a:lstStyle/>
          <a:p>
            <a:r>
              <a:rPr lang="en-US" altLang="zh-TW" dirty="0"/>
              <a:t>Using Components with Known Vulnerabilities</a:t>
            </a:r>
            <a:endParaRPr lang="zh-TW" altLang="en-US" dirty="0"/>
          </a:p>
        </p:txBody>
      </p:sp>
      <p:sp>
        <p:nvSpPr>
          <p:cNvPr id="3" name="內容版面配置區 2">
            <a:extLst>
              <a:ext uri="{FF2B5EF4-FFF2-40B4-BE49-F238E27FC236}">
                <a16:creationId xmlns:a16="http://schemas.microsoft.com/office/drawing/2014/main" id="{91FF1617-768D-4CD1-94DC-0E6B0BE14AA3}"/>
              </a:ext>
            </a:extLst>
          </p:cNvPr>
          <p:cNvSpPr>
            <a:spLocks noGrp="1"/>
          </p:cNvSpPr>
          <p:nvPr>
            <p:ph idx="1"/>
          </p:nvPr>
        </p:nvSpPr>
        <p:spPr/>
        <p:txBody>
          <a:bodyPr>
            <a:normAutofit/>
          </a:bodyPr>
          <a:lstStyle/>
          <a:p>
            <a:pPr marL="0" indent="0">
              <a:buNone/>
            </a:pPr>
            <a:r>
              <a:rPr lang="en-US" altLang="zh-TW" dirty="0"/>
              <a:t>Components, such as libraries, frameworks, and other software modules, run with the same privileges as the application. If a vulnerable component is exploited, such an attack can facilitate serious data loss or server takeover. Applications and APIs using components with known vulnerabilities may undermine application defenses and enable various attacks and impacts.</a:t>
            </a:r>
            <a:endParaRPr lang="zh-TW" altLang="en-US" dirty="0"/>
          </a:p>
        </p:txBody>
      </p:sp>
    </p:spTree>
    <p:extLst>
      <p:ext uri="{BB962C8B-B14F-4D97-AF65-F5344CB8AC3E}">
        <p14:creationId xmlns:p14="http://schemas.microsoft.com/office/powerpoint/2010/main" val="4174496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BE59D-0E16-40F7-BFC0-F1103AF1B9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0925690-5C76-418E-99B7-9CCEA3D017A0}"/>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諸如庫，框架和其他軟件模塊之類的組件以與應用程序相同的特權運行。 如果利用了易受攻擊的組件，則此類攻擊可能會導致嚴重的數據丟失或服務器接管。 使用具有已知漏洞的組件的應用程序和</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可能破壞應用程序防禦，並造成各種攻擊和影響。</a:t>
            </a:r>
          </a:p>
        </p:txBody>
      </p:sp>
    </p:spTree>
    <p:extLst>
      <p:ext uri="{BB962C8B-B14F-4D97-AF65-F5344CB8AC3E}">
        <p14:creationId xmlns:p14="http://schemas.microsoft.com/office/powerpoint/2010/main" val="257558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BCAD39-C9FB-43CF-A03E-151F5111C952}"/>
              </a:ext>
            </a:extLst>
          </p:cNvPr>
          <p:cNvSpPr>
            <a:spLocks noGrp="1"/>
          </p:cNvSpPr>
          <p:nvPr>
            <p:ph type="title"/>
          </p:nvPr>
        </p:nvSpPr>
        <p:spPr/>
        <p:txBody>
          <a:bodyPr/>
          <a:lstStyle/>
          <a:p>
            <a:r>
              <a:rPr lang="en-US" altLang="zh-TW" dirty="0"/>
              <a:t>Insufficient Logging &amp; Monitoring</a:t>
            </a:r>
            <a:endParaRPr lang="zh-TW" altLang="en-US" dirty="0"/>
          </a:p>
        </p:txBody>
      </p:sp>
      <p:sp>
        <p:nvSpPr>
          <p:cNvPr id="3" name="內容版面配置區 2">
            <a:extLst>
              <a:ext uri="{FF2B5EF4-FFF2-40B4-BE49-F238E27FC236}">
                <a16:creationId xmlns:a16="http://schemas.microsoft.com/office/drawing/2014/main" id="{9743B9D2-1D3E-46C1-9C8C-E79772BCD3D4}"/>
              </a:ext>
            </a:extLst>
          </p:cNvPr>
          <p:cNvSpPr>
            <a:spLocks noGrp="1"/>
          </p:cNvSpPr>
          <p:nvPr>
            <p:ph idx="1"/>
          </p:nvPr>
        </p:nvSpPr>
        <p:spPr/>
        <p:txBody>
          <a:bodyPr>
            <a:normAutofit/>
          </a:bodyPr>
          <a:lstStyle/>
          <a:p>
            <a:pPr marL="0" indent="0">
              <a:buNone/>
            </a:pPr>
            <a:r>
              <a:rPr lang="en-US" altLang="zh-TW" dirty="0"/>
              <a:t>Insufficient logging and monitoring, coupled with missing or ineffective integration with incident response, allows attackers to further attack systems, maintain persistence, pivot to more systems, and tamper, extract, or destroy data. Most breach studies show time to detect a breach is over 200 days, typically detected by external parties rather than internal processes or monitoring.</a:t>
            </a:r>
            <a:endParaRPr lang="zh-TW" altLang="en-US" dirty="0"/>
          </a:p>
        </p:txBody>
      </p:sp>
    </p:spTree>
    <p:extLst>
      <p:ext uri="{BB962C8B-B14F-4D97-AF65-F5344CB8AC3E}">
        <p14:creationId xmlns:p14="http://schemas.microsoft.com/office/powerpoint/2010/main" val="1805559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809A79-A5E1-4CE5-A4B0-98CAA10C8BC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252A6A2-EF5D-4551-9990-416E35682CE6}"/>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日誌和監視的不足，再加上事件響應的缺失或無效集成，使攻擊者可以進一步攻擊系統，保持持久性，轉向更多系統以及篡改，提取或破壞數據。 大多數違規研究表明，發現違規的時間超過</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天，通常是由外部各方而不是內部流程或監視來檢測。</a:t>
            </a:r>
          </a:p>
        </p:txBody>
      </p:sp>
    </p:spTree>
    <p:extLst>
      <p:ext uri="{BB962C8B-B14F-4D97-AF65-F5344CB8AC3E}">
        <p14:creationId xmlns:p14="http://schemas.microsoft.com/office/powerpoint/2010/main" val="3801449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zh-TW" altLang="en-US" sz="3200" dirty="0">
                <a:solidFill>
                  <a:schemeClr val="bg1"/>
                </a:solidFill>
                <a:latin typeface="微軟正黑體" pitchFamily="34" charset="-120"/>
                <a:ea typeface="微軟正黑體" pitchFamily="34" charset="-120"/>
              </a:rPr>
              <a:t>網站的資安威脅</a:t>
            </a:r>
          </a:p>
        </p:txBody>
      </p:sp>
    </p:spTree>
    <p:extLst>
      <p:ext uri="{BB962C8B-B14F-4D97-AF65-F5344CB8AC3E}">
        <p14:creationId xmlns:p14="http://schemas.microsoft.com/office/powerpoint/2010/main" val="61725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C8A97-BF85-4B62-839C-7B76AD9648D9}"/>
              </a:ext>
            </a:extLst>
          </p:cNvPr>
          <p:cNvSpPr>
            <a:spLocks noGrp="1"/>
          </p:cNvSpPr>
          <p:nvPr>
            <p:ph type="title"/>
          </p:nvPr>
        </p:nvSpPr>
        <p:spPr/>
        <p:txBody>
          <a:bodyPr/>
          <a:lstStyle/>
          <a:p>
            <a:r>
              <a:rPr lang="en-US" altLang="zh-TW" dirty="0"/>
              <a:t>OWASP API TOP TEN</a:t>
            </a:r>
            <a:endParaRPr lang="zh-TW" altLang="en-US" dirty="0"/>
          </a:p>
        </p:txBody>
      </p:sp>
      <p:pic>
        <p:nvPicPr>
          <p:cNvPr id="4" name="內容版面配置區 3">
            <a:extLst>
              <a:ext uri="{FF2B5EF4-FFF2-40B4-BE49-F238E27FC236}">
                <a16:creationId xmlns:a16="http://schemas.microsoft.com/office/drawing/2014/main" id="{B6BD058F-637A-4B34-84C9-94F5A4D9B98E}"/>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074525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739EE0-EA4F-43C0-BDB8-A31FFB74C6D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325CCC3-7BB7-4CCF-9F65-07D175A2F1EB}"/>
              </a:ext>
            </a:extLst>
          </p:cNvPr>
          <p:cNvSpPr>
            <a:spLocks noGrp="1"/>
          </p:cNvSpPr>
          <p:nvPr>
            <p:ph idx="1"/>
          </p:nvPr>
        </p:nvSpPr>
        <p:spPr/>
        <p:txBody>
          <a:bodyPr>
            <a:normAutofit fontScale="85000" lnSpcReduction="20000"/>
          </a:bodyPr>
          <a:lstStyle/>
          <a:p>
            <a:r>
              <a:rPr lang="en-US" altLang="zh-TW" b="1" dirty="0"/>
              <a:t>API1:2019 Broken Object Level Authorization</a:t>
            </a:r>
          </a:p>
          <a:p>
            <a:r>
              <a:rPr lang="en-US" altLang="zh-TW" b="1" dirty="0"/>
              <a:t>API2:2019 Broken User Authentication</a:t>
            </a:r>
          </a:p>
          <a:p>
            <a:r>
              <a:rPr lang="en-US" altLang="zh-TW" b="1" dirty="0"/>
              <a:t>API3:2019 Excessive Data Exposure</a:t>
            </a:r>
          </a:p>
          <a:p>
            <a:r>
              <a:rPr lang="en-US" altLang="zh-TW" b="1" dirty="0"/>
              <a:t>API4:2019 Lack of Resources &amp; Rate Limiting</a:t>
            </a:r>
          </a:p>
          <a:p>
            <a:r>
              <a:rPr lang="en-US" altLang="zh-TW" b="1" dirty="0"/>
              <a:t>API5:2019 Broken Function Level Authorization</a:t>
            </a:r>
          </a:p>
          <a:p>
            <a:r>
              <a:rPr lang="en-US" altLang="zh-TW" b="1" dirty="0"/>
              <a:t>API6:2019 Mass Assignment</a:t>
            </a:r>
          </a:p>
          <a:p>
            <a:r>
              <a:rPr lang="en-US" altLang="zh-TW" b="1" dirty="0"/>
              <a:t>API7:2019 Security Misconfiguration</a:t>
            </a:r>
          </a:p>
          <a:p>
            <a:r>
              <a:rPr lang="en-US" altLang="zh-TW" b="1" dirty="0"/>
              <a:t>API8:2019 Injection</a:t>
            </a:r>
          </a:p>
          <a:p>
            <a:r>
              <a:rPr lang="en-US" altLang="zh-TW" b="1" dirty="0"/>
              <a:t>API9:2019 Improper Assets Management</a:t>
            </a:r>
          </a:p>
          <a:p>
            <a:r>
              <a:rPr lang="en-US" altLang="zh-TW" b="1" dirty="0"/>
              <a:t>API10:2019 Insufficient Logging &amp; Monitoring</a:t>
            </a:r>
            <a:endParaRPr lang="en-US" altLang="zh-TW" dirty="0"/>
          </a:p>
          <a:p>
            <a:pPr marL="0" indent="0">
              <a:buNone/>
            </a:pPr>
            <a:endParaRPr lang="zh-TW" altLang="en-US" dirty="0"/>
          </a:p>
        </p:txBody>
      </p:sp>
    </p:spTree>
    <p:extLst>
      <p:ext uri="{BB962C8B-B14F-4D97-AF65-F5344CB8AC3E}">
        <p14:creationId xmlns:p14="http://schemas.microsoft.com/office/powerpoint/2010/main" val="343627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A18E74-4262-46E4-B244-E4AA7DAB7998}"/>
              </a:ext>
            </a:extLst>
          </p:cNvPr>
          <p:cNvSpPr>
            <a:spLocks noGrp="1"/>
          </p:cNvSpPr>
          <p:nvPr>
            <p:ph type="title"/>
          </p:nvPr>
        </p:nvSpPr>
        <p:spPr/>
        <p:txBody>
          <a:bodyPr>
            <a:normAutofit fontScale="90000"/>
          </a:bodyPr>
          <a:lstStyle/>
          <a:p>
            <a:r>
              <a:rPr lang="en-US" altLang="zh-TW" dirty="0"/>
              <a:t>API1:2019 Broken Object Level Authorization</a:t>
            </a:r>
            <a:endParaRPr lang="zh-TW" altLang="en-US" dirty="0"/>
          </a:p>
        </p:txBody>
      </p:sp>
      <p:sp>
        <p:nvSpPr>
          <p:cNvPr id="3" name="內容版面配置區 2">
            <a:extLst>
              <a:ext uri="{FF2B5EF4-FFF2-40B4-BE49-F238E27FC236}">
                <a16:creationId xmlns:a16="http://schemas.microsoft.com/office/drawing/2014/main" id="{035A2CA7-90BE-4B57-87C8-4F85A52F0AC8}"/>
              </a:ext>
            </a:extLst>
          </p:cNvPr>
          <p:cNvSpPr>
            <a:spLocks noGrp="1"/>
          </p:cNvSpPr>
          <p:nvPr>
            <p:ph idx="1"/>
          </p:nvPr>
        </p:nvSpPr>
        <p:spPr/>
        <p:txBody>
          <a:bodyPr>
            <a:normAutofit/>
          </a:bodyPr>
          <a:lstStyle/>
          <a:p>
            <a:pPr marL="0" indent="0">
              <a:buNone/>
            </a:pPr>
            <a:r>
              <a:rPr lang="en-US" altLang="zh-TW" dirty="0"/>
              <a:t>APIs tend to expose endpoints that handle object identifiers, creating a wide attack surface Level Access Control issue. Object level authorization checks should be considered in every function that accesses a data source using an input from the user.</a:t>
            </a:r>
          </a:p>
          <a:p>
            <a:pPr marL="0" indent="0">
              <a:buNone/>
            </a:pPr>
            <a:endParaRPr lang="zh-TW" altLang="en-US" dirty="0"/>
          </a:p>
        </p:txBody>
      </p:sp>
    </p:spTree>
    <p:extLst>
      <p:ext uri="{BB962C8B-B14F-4D97-AF65-F5344CB8AC3E}">
        <p14:creationId xmlns:p14="http://schemas.microsoft.com/office/powerpoint/2010/main" val="787756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18BF75-CF52-4B12-822C-0746482C783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65E6AE8-D9E4-4787-899C-F1FD653BCF26}"/>
              </a:ext>
            </a:extLst>
          </p:cNvPr>
          <p:cNvSpPr>
            <a:spLocks noGrp="1"/>
          </p:cNvSpPr>
          <p:nvPr>
            <p:ph idx="1"/>
          </p:nvPr>
        </p:nvSpPr>
        <p:spPr/>
        <p:txBody>
          <a:bodyPr/>
          <a:lstStyle/>
          <a:p>
            <a:pPr marL="0" indent="0">
              <a:buNone/>
            </a:pP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傾向於公開處理對象標識符的端點，從而造成廣泛的攻擊面級別訪問控制問題。 在每個使用用戶輸入訪問數據源的功能中，都應考慮對象級別授權檢查。</a:t>
            </a:r>
          </a:p>
        </p:txBody>
      </p:sp>
    </p:spTree>
    <p:extLst>
      <p:ext uri="{BB962C8B-B14F-4D97-AF65-F5344CB8AC3E}">
        <p14:creationId xmlns:p14="http://schemas.microsoft.com/office/powerpoint/2010/main" val="2581346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8D00C-18E2-4F11-BEBE-7CF07685C7E2}"/>
              </a:ext>
            </a:extLst>
          </p:cNvPr>
          <p:cNvSpPr>
            <a:spLocks noGrp="1"/>
          </p:cNvSpPr>
          <p:nvPr>
            <p:ph type="title"/>
          </p:nvPr>
        </p:nvSpPr>
        <p:spPr/>
        <p:txBody>
          <a:bodyPr>
            <a:normAutofit fontScale="90000"/>
          </a:bodyPr>
          <a:lstStyle/>
          <a:p>
            <a:r>
              <a:rPr lang="en-US" altLang="zh-TW" dirty="0"/>
              <a:t>API2:2019 Broken User Authentication</a:t>
            </a:r>
            <a:endParaRPr lang="zh-TW" altLang="en-US" dirty="0"/>
          </a:p>
        </p:txBody>
      </p:sp>
      <p:sp>
        <p:nvSpPr>
          <p:cNvPr id="3" name="內容版面配置區 2">
            <a:extLst>
              <a:ext uri="{FF2B5EF4-FFF2-40B4-BE49-F238E27FC236}">
                <a16:creationId xmlns:a16="http://schemas.microsoft.com/office/drawing/2014/main" id="{5174DCC6-2182-4635-9AF6-5C58C34EF23D}"/>
              </a:ext>
            </a:extLst>
          </p:cNvPr>
          <p:cNvSpPr>
            <a:spLocks noGrp="1"/>
          </p:cNvSpPr>
          <p:nvPr>
            <p:ph idx="1"/>
          </p:nvPr>
        </p:nvSpPr>
        <p:spPr/>
        <p:txBody>
          <a:bodyPr>
            <a:normAutofit/>
          </a:bodyPr>
          <a:lstStyle/>
          <a:p>
            <a:pPr marL="0" indent="0">
              <a:buNone/>
            </a:pPr>
            <a:r>
              <a:rPr lang="en-US" altLang="zh-TW" dirty="0"/>
              <a:t>Authentication mechanisms are often implemented incorrectly, allowing attackers to compromise authentication tokens or to exploit implementation flaws to assume other user’s identities temporarily or permanently. Compromising a system’s ability to identify the client/user, compromises API security overall.</a:t>
            </a:r>
          </a:p>
          <a:p>
            <a:pPr marL="0" indent="0">
              <a:buNone/>
            </a:pPr>
            <a:endParaRPr lang="zh-TW" altLang="en-US" dirty="0"/>
          </a:p>
        </p:txBody>
      </p:sp>
    </p:spTree>
    <p:extLst>
      <p:ext uri="{BB962C8B-B14F-4D97-AF65-F5344CB8AC3E}">
        <p14:creationId xmlns:p14="http://schemas.microsoft.com/office/powerpoint/2010/main" val="1688411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5D2507-70C0-4E29-A39A-E6ECEDBAD76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40F26CB-D82F-4371-A802-07071CB22E8F}"/>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身份驗證機制通常實施不正確，從而使攻擊者可以破壞身份驗證令牌或利用實施缺陷來臨時或永久地假定其他用戶的身份。 損害系統識別客戶端</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用戶的能力會整體損害</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安全性。</a:t>
            </a:r>
          </a:p>
        </p:txBody>
      </p:sp>
    </p:spTree>
    <p:extLst>
      <p:ext uri="{BB962C8B-B14F-4D97-AF65-F5344CB8AC3E}">
        <p14:creationId xmlns:p14="http://schemas.microsoft.com/office/powerpoint/2010/main" val="803686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a:bodyPr>
          <a:lstStyle/>
          <a:p>
            <a:r>
              <a:rPr lang="en-US" altLang="zh-TW" dirty="0"/>
              <a:t>API3:2019 Excessive Data Exposure</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Looking forward to generic implementations, developers tend to expose all object properties without considering their individual sensitivity, relying on clients to perform the data filtering before displaying it to the user.</a:t>
            </a:r>
          </a:p>
          <a:p>
            <a:pPr marL="0" indent="0">
              <a:buNone/>
            </a:pPr>
            <a:endParaRPr lang="zh-TW" altLang="en-US" dirty="0"/>
          </a:p>
        </p:txBody>
      </p:sp>
    </p:spTree>
    <p:extLst>
      <p:ext uri="{BB962C8B-B14F-4D97-AF65-F5344CB8AC3E}">
        <p14:creationId xmlns:p14="http://schemas.microsoft.com/office/powerpoint/2010/main" val="4054893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03BA7A-AA7F-4D1C-94AF-425DCD30B20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F51D010-B74C-41C8-B337-1C6F43FB4433}"/>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期待通用實現，開發人員傾向於公開所有對象屬性而不考慮其個體敏感性，而是依靠客戶端執行數據過濾，然後再將其顯示給用戶。</a:t>
            </a:r>
          </a:p>
        </p:txBody>
      </p:sp>
    </p:spTree>
    <p:extLst>
      <p:ext uri="{BB962C8B-B14F-4D97-AF65-F5344CB8AC3E}">
        <p14:creationId xmlns:p14="http://schemas.microsoft.com/office/powerpoint/2010/main" val="2140698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fontScale="90000"/>
          </a:bodyPr>
          <a:lstStyle/>
          <a:p>
            <a:pPr marL="0" indent="0"/>
            <a:r>
              <a:rPr lang="en-US" altLang="zh-TW" dirty="0"/>
              <a:t>API4:2019 Lack of Resources &amp; Rate Limiting</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Quite often, APIs do not impose any restrictions on the size or number of resources that can be requested by the client/user. Not only can this impact the API server performance, leading to Denial of Service (DoS), but also leaves the door open to authentication flaws such as brute force.</a:t>
            </a:r>
          </a:p>
          <a:p>
            <a:pPr marL="0" indent="0">
              <a:buNone/>
            </a:pPr>
            <a:endParaRPr lang="zh-TW" altLang="en-US" dirty="0"/>
          </a:p>
        </p:txBody>
      </p:sp>
    </p:spTree>
    <p:extLst>
      <p:ext uri="{BB962C8B-B14F-4D97-AF65-F5344CB8AC3E}">
        <p14:creationId xmlns:p14="http://schemas.microsoft.com/office/powerpoint/2010/main" val="3352370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AB179-021E-4151-9F4C-D1F7C0635FB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1E60731-1EA0-4871-B6C5-14CCC197941C}"/>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通常，</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不會對客戶端</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用戶可以請求的資源大小或數量施加任何限制。 這不僅會影響</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服務器的性能，從而導致拒絕服務（</a:t>
            </a:r>
            <a:r>
              <a:rPr lang="en-US" altLang="zh-TW" dirty="0">
                <a:latin typeface="微軟正黑體" panose="020B0604030504040204" pitchFamily="34" charset="-120"/>
                <a:ea typeface="微軟正黑體" panose="020B0604030504040204" pitchFamily="34" charset="-120"/>
              </a:rPr>
              <a:t>DoS</a:t>
            </a:r>
            <a:r>
              <a:rPr lang="zh-TW" altLang="en-US" dirty="0">
                <a:latin typeface="微軟正黑體" panose="020B0604030504040204" pitchFamily="34" charset="-120"/>
                <a:ea typeface="微軟正黑體" panose="020B0604030504040204" pitchFamily="34" charset="-120"/>
              </a:rPr>
              <a:t>），而且還為諸如暴力之類的身份驗證漏洞敞開了大門。</a:t>
            </a:r>
          </a:p>
        </p:txBody>
      </p:sp>
    </p:spTree>
    <p:extLst>
      <p:ext uri="{BB962C8B-B14F-4D97-AF65-F5344CB8AC3E}">
        <p14:creationId xmlns:p14="http://schemas.microsoft.com/office/powerpoint/2010/main" val="361969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網站的資安威脅</a:t>
            </a:r>
          </a:p>
        </p:txBody>
      </p:sp>
      <p:sp>
        <p:nvSpPr>
          <p:cNvPr id="3" name="內容版面配置區 2"/>
          <p:cNvSpPr>
            <a:spLocks noGrp="1"/>
          </p:cNvSpPr>
          <p:nvPr>
            <p:ph idx="1"/>
          </p:nvPr>
        </p:nvSpPr>
        <p:spPr>
          <a:xfrm>
            <a:off x="611560" y="6366531"/>
            <a:ext cx="8229600" cy="491469"/>
          </a:xfrm>
        </p:spPr>
        <p:txBody>
          <a:bodyPr>
            <a:normAutofit/>
          </a:bodyPr>
          <a:lstStyle/>
          <a:p>
            <a:pPr marL="0" indent="0" algn="ctr">
              <a:buNone/>
            </a:pPr>
            <a:r>
              <a:rPr lang="en-US" altLang="zh-TW" sz="1600" dirty="0"/>
              <a:t>https://technews.tw/2020/12/15/trend-micro-2021-report/</a:t>
            </a:r>
            <a:endParaRPr lang="zh-TW" alt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6752"/>
            <a:ext cx="5328592" cy="517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429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fontScale="90000"/>
          </a:bodyPr>
          <a:lstStyle/>
          <a:p>
            <a:r>
              <a:rPr lang="en-US" altLang="zh-TW" dirty="0"/>
              <a:t>API5:2019 Broken Function Level Authorization</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Complex access control policies with different hierarchies, groups, and roles, and an unclear separation between administrative and regular functions, tend to lead to authorization flaws. By exploiting these issues, attackers gain access to other users’ resources and/or administrative functions.</a:t>
            </a:r>
          </a:p>
          <a:p>
            <a:pPr marL="0" indent="0">
              <a:buNone/>
            </a:pPr>
            <a:endParaRPr lang="zh-TW" altLang="en-US" dirty="0"/>
          </a:p>
        </p:txBody>
      </p:sp>
    </p:spTree>
    <p:extLst>
      <p:ext uri="{BB962C8B-B14F-4D97-AF65-F5344CB8AC3E}">
        <p14:creationId xmlns:p14="http://schemas.microsoft.com/office/powerpoint/2010/main" val="273129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9F7CD-B00B-4523-8C05-442D4245FDE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0D0B986-A829-4EC4-818E-A9A49AA908C0}"/>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具有不同層次，組和角色的複雜訪問控制策略，以及管理功能和常規功能之間的不清楚的區分，往往會導致授權缺陷。 通過利用這些問題，攻擊者可以訪問其他用戶的資源和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或管理功能。</a:t>
            </a:r>
          </a:p>
        </p:txBody>
      </p:sp>
    </p:spTree>
    <p:extLst>
      <p:ext uri="{BB962C8B-B14F-4D97-AF65-F5344CB8AC3E}">
        <p14:creationId xmlns:p14="http://schemas.microsoft.com/office/powerpoint/2010/main" val="1215496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a:bodyPr>
          <a:lstStyle/>
          <a:p>
            <a:r>
              <a:rPr lang="en-US" altLang="zh-TW" dirty="0"/>
              <a:t>API6:2019 Mass Assignment</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Binding client provided data (e.g., JSON) to data models, without proper properties filtering based on an </a:t>
            </a:r>
            <a:r>
              <a:rPr lang="en-US" altLang="zh-TW" dirty="0" err="1"/>
              <a:t>allowlist</a:t>
            </a:r>
            <a:r>
              <a:rPr lang="en-US" altLang="zh-TW" dirty="0"/>
              <a:t>, usually leads to Mass Assignment. Either guessing objects properties, exploring other API endpoints, reading the documentation, or providing additional object properties in request payloads, allows attackers to modify object properties they are not supposed to.</a:t>
            </a:r>
          </a:p>
          <a:p>
            <a:pPr marL="0" indent="0">
              <a:buNone/>
            </a:pPr>
            <a:endParaRPr lang="zh-TW" altLang="en-US" dirty="0"/>
          </a:p>
        </p:txBody>
      </p:sp>
    </p:spTree>
    <p:extLst>
      <p:ext uri="{BB962C8B-B14F-4D97-AF65-F5344CB8AC3E}">
        <p14:creationId xmlns:p14="http://schemas.microsoft.com/office/powerpoint/2010/main" val="240107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300882-0782-4A78-A703-10F4FEC7164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271F9CA-02EB-4723-A759-CB47CC77DD6F}"/>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將客戶端提供的數據（例如</a:t>
            </a:r>
            <a:r>
              <a:rPr lang="en-US" altLang="zh-TW" dirty="0">
                <a:latin typeface="微軟正黑體" panose="020B0604030504040204" pitchFamily="34" charset="-120"/>
                <a:ea typeface="微軟正黑體" panose="020B0604030504040204" pitchFamily="34" charset="-120"/>
              </a:rPr>
              <a:t>JSON</a:t>
            </a:r>
            <a:r>
              <a:rPr lang="zh-TW" altLang="en-US" dirty="0">
                <a:latin typeface="微軟正黑體" panose="020B0604030504040204" pitchFamily="34" charset="-120"/>
                <a:ea typeface="微軟正黑體" panose="020B0604030504040204" pitchFamily="34" charset="-120"/>
              </a:rPr>
              <a:t>）綁定到數據模型，而沒有基於允許列表進行適當的屬性過濾，通常會導致批量分配。 猜測對象屬性，瀏覽其他</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端點，閱讀文檔或在請求有效負載中提供其他對象屬性，都使攻擊者可以修改不應使用的對象屬性。</a:t>
            </a:r>
          </a:p>
        </p:txBody>
      </p:sp>
    </p:spTree>
    <p:extLst>
      <p:ext uri="{BB962C8B-B14F-4D97-AF65-F5344CB8AC3E}">
        <p14:creationId xmlns:p14="http://schemas.microsoft.com/office/powerpoint/2010/main" val="2473476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fontScale="90000"/>
          </a:bodyPr>
          <a:lstStyle/>
          <a:p>
            <a:r>
              <a:rPr lang="en-US" altLang="zh-TW" dirty="0"/>
              <a:t>API7:2019 Security Misconfiguration</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Security misconfiguration is commonly a result of unsecure default configurations, incomplete or ad-hoc configurations, open cloud storage, misconfigured HTTP headers, unnecessary HTTP methods, permissive Cross-Origin resource sharing (CORS), and verbose error messages containing sensitive information.</a:t>
            </a:r>
          </a:p>
          <a:p>
            <a:pPr marL="0" indent="0">
              <a:buNone/>
            </a:pPr>
            <a:endParaRPr lang="zh-TW" altLang="en-US" dirty="0"/>
          </a:p>
        </p:txBody>
      </p:sp>
    </p:spTree>
    <p:extLst>
      <p:ext uri="{BB962C8B-B14F-4D97-AF65-F5344CB8AC3E}">
        <p14:creationId xmlns:p14="http://schemas.microsoft.com/office/powerpoint/2010/main" val="1445239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B23E37-D3F4-4597-BDA0-29E22ECAEF9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18E01E4-87F4-4115-9BA6-A324BE64D9A5}"/>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安全性錯誤配置通常是由於不安全的默認配置，不完整或即席配置，開放的雲存儲，錯誤配置的</a:t>
            </a:r>
            <a:r>
              <a:rPr lang="en-US" altLang="zh-TW" dirty="0">
                <a:latin typeface="微軟正黑體" panose="020B0604030504040204" pitchFamily="34" charset="-120"/>
                <a:ea typeface="微軟正黑體" panose="020B0604030504040204" pitchFamily="34" charset="-120"/>
              </a:rPr>
              <a:t>HTTP</a:t>
            </a:r>
            <a:r>
              <a:rPr lang="zh-TW" altLang="en-US" dirty="0">
                <a:latin typeface="微軟正黑體" panose="020B0604030504040204" pitchFamily="34" charset="-120"/>
                <a:ea typeface="微軟正黑體" panose="020B0604030504040204" pitchFamily="34" charset="-120"/>
              </a:rPr>
              <a:t>標頭，不必要的</a:t>
            </a:r>
            <a:r>
              <a:rPr lang="en-US" altLang="zh-TW" dirty="0">
                <a:latin typeface="微軟正黑體" panose="020B0604030504040204" pitchFamily="34" charset="-120"/>
                <a:ea typeface="微軟正黑體" panose="020B0604030504040204" pitchFamily="34" charset="-120"/>
              </a:rPr>
              <a:t>HTTP</a:t>
            </a:r>
            <a:r>
              <a:rPr lang="zh-TW" altLang="en-US" dirty="0">
                <a:latin typeface="微軟正黑體" panose="020B0604030504040204" pitchFamily="34" charset="-120"/>
                <a:ea typeface="微軟正黑體" panose="020B0604030504040204" pitchFamily="34" charset="-120"/>
              </a:rPr>
              <a:t>方法，允許的跨域資源共享（</a:t>
            </a:r>
            <a:r>
              <a:rPr lang="en-US" altLang="zh-TW" dirty="0">
                <a:latin typeface="微軟正黑體" panose="020B0604030504040204" pitchFamily="34" charset="-120"/>
                <a:ea typeface="微軟正黑體" panose="020B0604030504040204" pitchFamily="34" charset="-120"/>
              </a:rPr>
              <a:t>CORS</a:t>
            </a:r>
            <a:r>
              <a:rPr lang="zh-TW" altLang="en-US" dirty="0">
                <a:latin typeface="微軟正黑體" panose="020B0604030504040204" pitchFamily="34" charset="-120"/>
                <a:ea typeface="微軟正黑體" panose="020B0604030504040204" pitchFamily="34" charset="-120"/>
              </a:rPr>
              <a:t>）以及包含敏感信息的冗長錯誤消息導致的。</a:t>
            </a:r>
          </a:p>
        </p:txBody>
      </p:sp>
    </p:spTree>
    <p:extLst>
      <p:ext uri="{BB962C8B-B14F-4D97-AF65-F5344CB8AC3E}">
        <p14:creationId xmlns:p14="http://schemas.microsoft.com/office/powerpoint/2010/main" val="705061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a:bodyPr>
          <a:lstStyle/>
          <a:p>
            <a:r>
              <a:rPr lang="en-US" altLang="zh-TW" dirty="0"/>
              <a:t>API8:2019 Injection</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Injection flaws, such as SQL, NoSQL, Command Injection, etc., occur when untrusted data is sent to an interpreter as part of a command or query. The attacker’s malicious data can trick the interpreter into executing unintended commands or accessing data without proper authorization.</a:t>
            </a:r>
          </a:p>
          <a:p>
            <a:pPr marL="0" indent="0">
              <a:buNone/>
            </a:pPr>
            <a:endParaRPr lang="zh-TW" altLang="en-US" dirty="0"/>
          </a:p>
        </p:txBody>
      </p:sp>
    </p:spTree>
    <p:extLst>
      <p:ext uri="{BB962C8B-B14F-4D97-AF65-F5344CB8AC3E}">
        <p14:creationId xmlns:p14="http://schemas.microsoft.com/office/powerpoint/2010/main" val="1228011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A395D8-2A36-4AC7-A743-BDF6A08A791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57C8F2D-D409-4569-914B-C385645D9125}"/>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當將不受信任的數據作為命令或查詢的一部分發送到解釋器時，會發生注入缺陷，例如</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NoSQL</a:t>
            </a:r>
            <a:r>
              <a:rPr lang="zh-TW" altLang="en-US" dirty="0">
                <a:latin typeface="微軟正黑體" panose="020B0604030504040204" pitchFamily="34" charset="-120"/>
                <a:ea typeface="微軟正黑體" panose="020B0604030504040204" pitchFamily="34" charset="-120"/>
              </a:rPr>
              <a:t>，命令注入等。 攻擊者的惡意數據可能會誘使解釋器執行未經預期的命令或未經適當授權而訪問數據。</a:t>
            </a:r>
          </a:p>
        </p:txBody>
      </p:sp>
    </p:spTree>
    <p:extLst>
      <p:ext uri="{BB962C8B-B14F-4D97-AF65-F5344CB8AC3E}">
        <p14:creationId xmlns:p14="http://schemas.microsoft.com/office/powerpoint/2010/main" val="3759314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fontScale="90000"/>
          </a:bodyPr>
          <a:lstStyle/>
          <a:p>
            <a:pPr marL="0" indent="0"/>
            <a:br>
              <a:rPr lang="en-US" altLang="zh-TW" dirty="0"/>
            </a:br>
            <a:r>
              <a:rPr lang="en-US" altLang="zh-TW" dirty="0"/>
              <a:t>API9:2019 Improper Assets Management</a:t>
            </a:r>
            <a:br>
              <a:rPr lang="en-US" altLang="zh-TW" dirty="0"/>
            </a:b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APIs tend to expose more endpoints than traditional web applications, making proper and updated documentation highly important. Proper hosts and deployed API versions inventory also play an important role to mitigate issues such as deprecated API versions and exposed debug endpoints.</a:t>
            </a:r>
          </a:p>
          <a:p>
            <a:pPr marL="0" indent="0">
              <a:buNone/>
            </a:pPr>
            <a:endParaRPr lang="zh-TW" altLang="en-US" dirty="0"/>
          </a:p>
        </p:txBody>
      </p:sp>
    </p:spTree>
    <p:extLst>
      <p:ext uri="{BB962C8B-B14F-4D97-AF65-F5344CB8AC3E}">
        <p14:creationId xmlns:p14="http://schemas.microsoft.com/office/powerpoint/2010/main" val="36947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BE5923-9880-49DF-A6E7-8B8F1144DA7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9302AAD-7F27-4745-B433-107EB8069074}"/>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與傳統的</a:t>
            </a:r>
            <a:r>
              <a:rPr lang="en-US" altLang="zh-TW" dirty="0">
                <a:latin typeface="微軟正黑體" panose="020B0604030504040204" pitchFamily="34" charset="-120"/>
                <a:ea typeface="微軟正黑體" panose="020B0604030504040204" pitchFamily="34" charset="-120"/>
              </a:rPr>
              <a:t>Web</a:t>
            </a:r>
            <a:r>
              <a:rPr lang="zh-TW" altLang="en-US" dirty="0">
                <a:latin typeface="微軟正黑體" panose="020B0604030504040204" pitchFamily="34" charset="-120"/>
                <a:ea typeface="微軟正黑體" panose="020B0604030504040204" pitchFamily="34" charset="-120"/>
              </a:rPr>
              <a:t>應用程序相比，</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傾向於公開更多的端點，這使得正確和更新的文檔非常重要。 適當的主機和已部署的</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版本清單在減輕諸如過時的</a:t>
            </a:r>
            <a:r>
              <a:rPr lang="en-US" altLang="zh-TW" dirty="0">
                <a:latin typeface="微軟正黑體" panose="020B0604030504040204" pitchFamily="34" charset="-120"/>
                <a:ea typeface="微軟正黑體" panose="020B0604030504040204" pitchFamily="34" charset="-120"/>
              </a:rPr>
              <a:t>API</a:t>
            </a:r>
            <a:r>
              <a:rPr lang="zh-TW" altLang="en-US" dirty="0">
                <a:latin typeface="微軟正黑體" panose="020B0604030504040204" pitchFamily="34" charset="-120"/>
                <a:ea typeface="微軟正黑體" panose="020B0604030504040204" pitchFamily="34" charset="-120"/>
              </a:rPr>
              <a:t>版本和暴露的調試端點之類的問題方面也起著重要作用。</a:t>
            </a:r>
          </a:p>
        </p:txBody>
      </p:sp>
    </p:spTree>
    <p:extLst>
      <p:ext uri="{BB962C8B-B14F-4D97-AF65-F5344CB8AC3E}">
        <p14:creationId xmlns:p14="http://schemas.microsoft.com/office/powerpoint/2010/main" val="197509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網站的資安威脅</a:t>
            </a:r>
          </a:p>
        </p:txBody>
      </p:sp>
      <p:sp>
        <p:nvSpPr>
          <p:cNvPr id="3" name="內容版面配置區 2"/>
          <p:cNvSpPr>
            <a:spLocks noGrp="1"/>
          </p:cNvSpPr>
          <p:nvPr>
            <p:ph idx="1"/>
          </p:nvPr>
        </p:nvSpPr>
        <p:spPr>
          <a:xfrm>
            <a:off x="611560" y="6366531"/>
            <a:ext cx="8229600" cy="491469"/>
          </a:xfrm>
        </p:spPr>
        <p:txBody>
          <a:bodyPr>
            <a:normAutofit/>
          </a:bodyPr>
          <a:lstStyle/>
          <a:p>
            <a:pPr marL="0" indent="0" algn="ctr">
              <a:buNone/>
            </a:pPr>
            <a:r>
              <a:rPr lang="en-US" altLang="zh-TW" sz="1600" dirty="0"/>
              <a:t>https://news.ltn.com.tw/news/world/breakingnews/3388170</a:t>
            </a:r>
            <a:endParaRPr lang="zh-TW" alt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288160"/>
            <a:ext cx="5502074" cy="499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164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6C76-6C11-4297-B813-30F37F64D1A4}"/>
              </a:ext>
            </a:extLst>
          </p:cNvPr>
          <p:cNvSpPr>
            <a:spLocks noGrp="1"/>
          </p:cNvSpPr>
          <p:nvPr>
            <p:ph type="title"/>
          </p:nvPr>
        </p:nvSpPr>
        <p:spPr/>
        <p:txBody>
          <a:bodyPr>
            <a:normAutofit fontScale="90000"/>
          </a:bodyPr>
          <a:lstStyle/>
          <a:p>
            <a:r>
              <a:rPr lang="en-US" altLang="zh-TW" dirty="0"/>
              <a:t>API10:2019 Insufficient Logging &amp; Monitoring</a:t>
            </a:r>
            <a:endParaRPr lang="zh-TW" altLang="en-US" dirty="0"/>
          </a:p>
        </p:txBody>
      </p:sp>
      <p:sp>
        <p:nvSpPr>
          <p:cNvPr id="3" name="內容版面配置區 2">
            <a:extLst>
              <a:ext uri="{FF2B5EF4-FFF2-40B4-BE49-F238E27FC236}">
                <a16:creationId xmlns:a16="http://schemas.microsoft.com/office/drawing/2014/main" id="{49B77694-014A-4175-92B4-4C192B9F60C2}"/>
              </a:ext>
            </a:extLst>
          </p:cNvPr>
          <p:cNvSpPr>
            <a:spLocks noGrp="1"/>
          </p:cNvSpPr>
          <p:nvPr>
            <p:ph idx="1"/>
          </p:nvPr>
        </p:nvSpPr>
        <p:spPr/>
        <p:txBody>
          <a:bodyPr>
            <a:normAutofit/>
          </a:bodyPr>
          <a:lstStyle/>
          <a:p>
            <a:pPr marL="0" indent="0">
              <a:buNone/>
            </a:pPr>
            <a:r>
              <a:rPr lang="en-US" altLang="zh-TW" dirty="0"/>
              <a:t>Insufficient logging and monitoring, coupled with missing or ineffective integration with incident response, allows attackers to further attack systems, maintain persistence, pivot to more systems to tamper with, extract, or destroy data. Most breach studies demonstrate the time to detect a breach is over 200 days, typically detected by external parties rather than internal processes or monitoring.</a:t>
            </a:r>
          </a:p>
          <a:p>
            <a:pPr marL="0" indent="0">
              <a:buNone/>
            </a:pPr>
            <a:endParaRPr lang="zh-TW" altLang="en-US" dirty="0"/>
          </a:p>
        </p:txBody>
      </p:sp>
    </p:spTree>
    <p:extLst>
      <p:ext uri="{BB962C8B-B14F-4D97-AF65-F5344CB8AC3E}">
        <p14:creationId xmlns:p14="http://schemas.microsoft.com/office/powerpoint/2010/main" val="2226324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F59005-308E-4E43-A605-58D6FED293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6A9149-8EC6-4355-A505-E6FD29F59BCC}"/>
              </a:ext>
            </a:extLst>
          </p:cNvPr>
          <p:cNvSpPr>
            <a:spLocks noGrp="1"/>
          </p:cNvSpPr>
          <p:nvPr>
            <p:ph idx="1"/>
          </p:nvPr>
        </p:nvSpPr>
        <p:spPr/>
        <p:txBody>
          <a:bodyPr/>
          <a:lstStyle/>
          <a:p>
            <a:pPr marL="0" indent="0">
              <a:buNone/>
            </a:pPr>
            <a:r>
              <a:rPr lang="zh-TW" altLang="en-US" dirty="0">
                <a:latin typeface="微軟正黑體" panose="020B0604030504040204" pitchFamily="34" charset="-120"/>
                <a:ea typeface="微軟正黑體" panose="020B0604030504040204" pitchFamily="34" charset="-120"/>
              </a:rPr>
              <a:t>日誌記錄和監控不足，再加上事件響應的缺失或無效集成，使攻擊者可以進一步攻擊系統，保持持久性，轉向更多系統以篡改，提取或破壞數據。 大多數違規研究表明，檢測到違規的時間超過</a:t>
            </a:r>
            <a:r>
              <a:rPr lang="en-US" altLang="zh-TW" dirty="0">
                <a:latin typeface="微軟正黑體" panose="020B0604030504040204" pitchFamily="34" charset="-120"/>
                <a:ea typeface="微軟正黑體" panose="020B0604030504040204" pitchFamily="34" charset="-120"/>
              </a:rPr>
              <a:t>200</a:t>
            </a:r>
            <a:r>
              <a:rPr lang="zh-TW" altLang="en-US" dirty="0">
                <a:latin typeface="微軟正黑體" panose="020B0604030504040204" pitchFamily="34" charset="-120"/>
                <a:ea typeface="微軟正黑體" panose="020B0604030504040204" pitchFamily="34" charset="-120"/>
              </a:rPr>
              <a:t>天，通常由外部各方而不是內部流程或監視來檢測。</a:t>
            </a:r>
          </a:p>
        </p:txBody>
      </p:sp>
    </p:spTree>
    <p:extLst>
      <p:ext uri="{BB962C8B-B14F-4D97-AF65-F5344CB8AC3E}">
        <p14:creationId xmlns:p14="http://schemas.microsoft.com/office/powerpoint/2010/main" val="45933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en-US" altLang="zh-TW" sz="3200" dirty="0">
                <a:solidFill>
                  <a:schemeClr val="bg1"/>
                </a:solidFill>
                <a:latin typeface="微軟正黑體" pitchFamily="34" charset="-120"/>
                <a:ea typeface="微軟正黑體" pitchFamily="34" charset="-120"/>
              </a:rPr>
              <a:t>DVWA </a:t>
            </a:r>
            <a:r>
              <a:rPr lang="zh-TW" altLang="en-US" sz="3200" dirty="0">
                <a:solidFill>
                  <a:schemeClr val="bg1"/>
                </a:solidFill>
                <a:latin typeface="微軟正黑體" pitchFamily="34" charset="-120"/>
                <a:ea typeface="微軟正黑體" pitchFamily="34" charset="-120"/>
              </a:rPr>
              <a:t>測試平台</a:t>
            </a:r>
            <a:endParaRPr lang="en-US" altLang="zh-TW" sz="3200"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3466621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B23414-00CA-43C3-99F5-5606E04E1042}"/>
              </a:ext>
            </a:extLst>
          </p:cNvPr>
          <p:cNvSpPr>
            <a:spLocks noGrp="1"/>
          </p:cNvSpPr>
          <p:nvPr>
            <p:ph type="title"/>
          </p:nvPr>
        </p:nvSpPr>
        <p:spPr/>
        <p:txBody>
          <a:bodyPr/>
          <a:lstStyle/>
          <a:p>
            <a:r>
              <a:rPr lang="en-US" altLang="zh-TW" dirty="0"/>
              <a:t>DVWA website</a:t>
            </a:r>
            <a:endParaRPr lang="zh-TW" altLang="en-US" dirty="0"/>
          </a:p>
        </p:txBody>
      </p:sp>
      <p:pic>
        <p:nvPicPr>
          <p:cNvPr id="4" name="內容版面配置區 3">
            <a:extLst>
              <a:ext uri="{FF2B5EF4-FFF2-40B4-BE49-F238E27FC236}">
                <a16:creationId xmlns:a16="http://schemas.microsoft.com/office/drawing/2014/main" id="{335CE4F9-DEBA-4AB1-9C27-7331389AE128}"/>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
        <p:nvSpPr>
          <p:cNvPr id="5" name="文字方塊 4">
            <a:extLst>
              <a:ext uri="{FF2B5EF4-FFF2-40B4-BE49-F238E27FC236}">
                <a16:creationId xmlns:a16="http://schemas.microsoft.com/office/drawing/2014/main" id="{C67691EB-5D83-4A54-97E7-3F31622D9951}"/>
              </a:ext>
            </a:extLst>
          </p:cNvPr>
          <p:cNvSpPr txBox="1"/>
          <p:nvPr/>
        </p:nvSpPr>
        <p:spPr>
          <a:xfrm>
            <a:off x="2483767" y="6398696"/>
            <a:ext cx="4176464" cy="369332"/>
          </a:xfrm>
          <a:prstGeom prst="rect">
            <a:avLst/>
          </a:prstGeom>
          <a:noFill/>
        </p:spPr>
        <p:txBody>
          <a:bodyPr wrap="square" rtlCol="0">
            <a:spAutoFit/>
          </a:bodyPr>
          <a:lstStyle/>
          <a:p>
            <a:pPr algn="ctr"/>
            <a:r>
              <a:rPr lang="en-US" altLang="zh-TW" dirty="0"/>
              <a:t>http://www.dvwa.co.uk/</a:t>
            </a:r>
            <a:endParaRPr lang="zh-TW" altLang="en-US" dirty="0"/>
          </a:p>
        </p:txBody>
      </p:sp>
    </p:spTree>
    <p:extLst>
      <p:ext uri="{BB962C8B-B14F-4D97-AF65-F5344CB8AC3E}">
        <p14:creationId xmlns:p14="http://schemas.microsoft.com/office/powerpoint/2010/main" val="471623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9EC12-DFA7-4771-822B-ED1E69AD3A82}"/>
              </a:ext>
            </a:extLst>
          </p:cNvPr>
          <p:cNvSpPr>
            <a:spLocks noGrp="1"/>
          </p:cNvSpPr>
          <p:nvPr>
            <p:ph type="title"/>
          </p:nvPr>
        </p:nvSpPr>
        <p:spPr/>
        <p:txBody>
          <a:bodyPr/>
          <a:lstStyle/>
          <a:p>
            <a:r>
              <a:rPr lang="en-US" altLang="zh-TW" dirty="0"/>
              <a:t>DVWA with docker</a:t>
            </a:r>
            <a:endParaRPr lang="zh-TW" altLang="en-US" dirty="0"/>
          </a:p>
        </p:txBody>
      </p:sp>
      <p:pic>
        <p:nvPicPr>
          <p:cNvPr id="4" name="內容版面配置區 3">
            <a:extLst>
              <a:ext uri="{FF2B5EF4-FFF2-40B4-BE49-F238E27FC236}">
                <a16:creationId xmlns:a16="http://schemas.microsoft.com/office/drawing/2014/main" id="{83F04940-E6A5-4442-82E9-1A5605C771FF}"/>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
        <p:nvSpPr>
          <p:cNvPr id="5" name="文字方塊 4">
            <a:extLst>
              <a:ext uri="{FF2B5EF4-FFF2-40B4-BE49-F238E27FC236}">
                <a16:creationId xmlns:a16="http://schemas.microsoft.com/office/drawing/2014/main" id="{FFBAAA25-6CAE-4E43-B598-B1870132707F}"/>
              </a:ext>
            </a:extLst>
          </p:cNvPr>
          <p:cNvSpPr txBox="1"/>
          <p:nvPr/>
        </p:nvSpPr>
        <p:spPr>
          <a:xfrm>
            <a:off x="1871699" y="6398696"/>
            <a:ext cx="5400600" cy="369332"/>
          </a:xfrm>
          <a:prstGeom prst="rect">
            <a:avLst/>
          </a:prstGeom>
          <a:noFill/>
        </p:spPr>
        <p:txBody>
          <a:bodyPr wrap="square" rtlCol="0">
            <a:spAutoFit/>
          </a:bodyPr>
          <a:lstStyle/>
          <a:p>
            <a:pPr algn="ctr"/>
            <a:r>
              <a:rPr lang="en-US" altLang="zh-TW" dirty="0"/>
              <a:t>https://hub.docker.com/r/vulnerables/web-dvwa</a:t>
            </a:r>
            <a:endParaRPr lang="zh-TW" altLang="en-US" dirty="0"/>
          </a:p>
        </p:txBody>
      </p:sp>
    </p:spTree>
    <p:extLst>
      <p:ext uri="{BB962C8B-B14F-4D97-AF65-F5344CB8AC3E}">
        <p14:creationId xmlns:p14="http://schemas.microsoft.com/office/powerpoint/2010/main" val="2241680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11BF4F-8E60-40E1-A015-769D01F40371}"/>
              </a:ext>
            </a:extLst>
          </p:cNvPr>
          <p:cNvSpPr>
            <a:spLocks noGrp="1"/>
          </p:cNvSpPr>
          <p:nvPr>
            <p:ph type="title"/>
          </p:nvPr>
        </p:nvSpPr>
        <p:spPr/>
        <p:txBody>
          <a:bodyPr/>
          <a:lstStyle/>
          <a:p>
            <a:r>
              <a:rPr lang="en-US" altLang="zh-TW" dirty="0"/>
              <a:t>Pull image from docker hub</a:t>
            </a:r>
            <a:endParaRPr lang="zh-TW" altLang="en-US" dirty="0"/>
          </a:p>
        </p:txBody>
      </p:sp>
      <p:pic>
        <p:nvPicPr>
          <p:cNvPr id="7" name="內容版面配置區 6">
            <a:extLst>
              <a:ext uri="{FF2B5EF4-FFF2-40B4-BE49-F238E27FC236}">
                <a16:creationId xmlns:a16="http://schemas.microsoft.com/office/drawing/2014/main" id="{9724F7CC-0867-401A-BD8F-6589361224A5}"/>
              </a:ext>
            </a:extLst>
          </p:cNvPr>
          <p:cNvPicPr>
            <a:picLocks noGrp="1" noChangeAspect="1"/>
          </p:cNvPicPr>
          <p:nvPr>
            <p:ph idx="1"/>
          </p:nvPr>
        </p:nvPicPr>
        <p:blipFill rotWithShape="1">
          <a:blip r:embed="rId2"/>
          <a:srcRect l="14891" t="16542" r="11536" b="10273"/>
          <a:stretch/>
        </p:blipFill>
        <p:spPr>
          <a:xfrm>
            <a:off x="329380" y="1556792"/>
            <a:ext cx="8357420" cy="4674048"/>
          </a:xfrm>
          <a:prstGeom prst="rect">
            <a:avLst/>
          </a:prstGeom>
        </p:spPr>
      </p:pic>
      <p:sp>
        <p:nvSpPr>
          <p:cNvPr id="11" name="矩形 10">
            <a:extLst>
              <a:ext uri="{FF2B5EF4-FFF2-40B4-BE49-F238E27FC236}">
                <a16:creationId xmlns:a16="http://schemas.microsoft.com/office/drawing/2014/main" id="{A06AF864-E43E-49A9-B4DB-FFE34DAE0039}"/>
              </a:ext>
            </a:extLst>
          </p:cNvPr>
          <p:cNvSpPr/>
          <p:nvPr/>
        </p:nvSpPr>
        <p:spPr>
          <a:xfrm>
            <a:off x="755576" y="1844824"/>
            <a:ext cx="331236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31046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5475D0-F623-4318-A8C7-191F5A503F2A}"/>
              </a:ext>
            </a:extLst>
          </p:cNvPr>
          <p:cNvSpPr>
            <a:spLocks noGrp="1"/>
          </p:cNvSpPr>
          <p:nvPr>
            <p:ph type="title"/>
          </p:nvPr>
        </p:nvSpPr>
        <p:spPr/>
        <p:txBody>
          <a:bodyPr>
            <a:normAutofit fontScale="90000"/>
          </a:bodyPr>
          <a:lstStyle/>
          <a:p>
            <a:r>
              <a:rPr lang="en-US" altLang="zh-TW" dirty="0"/>
              <a:t>Type localhost:80 in browser search bar</a:t>
            </a:r>
            <a:endParaRPr lang="zh-TW" altLang="en-US" dirty="0"/>
          </a:p>
        </p:txBody>
      </p:sp>
      <p:pic>
        <p:nvPicPr>
          <p:cNvPr id="4" name="內容版面配置區 3">
            <a:extLst>
              <a:ext uri="{FF2B5EF4-FFF2-40B4-BE49-F238E27FC236}">
                <a16:creationId xmlns:a16="http://schemas.microsoft.com/office/drawing/2014/main" id="{61867EED-DEC5-4556-927B-CC6C067CE1EA}"/>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
        <p:nvSpPr>
          <p:cNvPr id="5" name="矩形 4">
            <a:extLst>
              <a:ext uri="{FF2B5EF4-FFF2-40B4-BE49-F238E27FC236}">
                <a16:creationId xmlns:a16="http://schemas.microsoft.com/office/drawing/2014/main" id="{5EC3CD1C-342A-435A-88E3-13311451C5D9}"/>
              </a:ext>
            </a:extLst>
          </p:cNvPr>
          <p:cNvSpPr/>
          <p:nvPr/>
        </p:nvSpPr>
        <p:spPr>
          <a:xfrm>
            <a:off x="2051720" y="1988840"/>
            <a:ext cx="64807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2236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1CD855-1309-45D1-8617-5DEB2593457C}"/>
              </a:ext>
            </a:extLst>
          </p:cNvPr>
          <p:cNvSpPr>
            <a:spLocks noGrp="1"/>
          </p:cNvSpPr>
          <p:nvPr>
            <p:ph type="title"/>
          </p:nvPr>
        </p:nvSpPr>
        <p:spPr/>
        <p:txBody>
          <a:bodyPr/>
          <a:lstStyle/>
          <a:p>
            <a:r>
              <a:rPr lang="en-US" altLang="zh-TW" dirty="0"/>
              <a:t>Login</a:t>
            </a:r>
            <a:endParaRPr lang="zh-TW" altLang="en-US" dirty="0"/>
          </a:p>
        </p:txBody>
      </p:sp>
      <p:pic>
        <p:nvPicPr>
          <p:cNvPr id="4" name="內容版面配置區 3">
            <a:extLst>
              <a:ext uri="{FF2B5EF4-FFF2-40B4-BE49-F238E27FC236}">
                <a16:creationId xmlns:a16="http://schemas.microsoft.com/office/drawing/2014/main" id="{F96637A1-E8F7-4AE6-91F1-3BB5BA22CABA}"/>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
        <p:nvSpPr>
          <p:cNvPr id="5" name="文字方塊 4">
            <a:extLst>
              <a:ext uri="{FF2B5EF4-FFF2-40B4-BE49-F238E27FC236}">
                <a16:creationId xmlns:a16="http://schemas.microsoft.com/office/drawing/2014/main" id="{845C8193-84A6-4414-B231-879095C6D516}"/>
              </a:ext>
            </a:extLst>
          </p:cNvPr>
          <p:cNvSpPr txBox="1"/>
          <p:nvPr/>
        </p:nvSpPr>
        <p:spPr>
          <a:xfrm>
            <a:off x="5796136" y="3540015"/>
            <a:ext cx="2160240" cy="646331"/>
          </a:xfrm>
          <a:prstGeom prst="rect">
            <a:avLst/>
          </a:prstGeom>
          <a:solidFill>
            <a:srgbClr val="FFFF00"/>
          </a:solidFill>
        </p:spPr>
        <p:txBody>
          <a:bodyPr wrap="square" rtlCol="0">
            <a:spAutoFit/>
          </a:bodyPr>
          <a:lstStyle/>
          <a:p>
            <a:r>
              <a:rPr lang="en-US" altLang="zh-TW" dirty="0"/>
              <a:t>User     : admin</a:t>
            </a:r>
          </a:p>
          <a:p>
            <a:r>
              <a:rPr lang="en-US" altLang="zh-TW" dirty="0"/>
              <a:t>Passwd: password</a:t>
            </a:r>
            <a:endParaRPr lang="zh-TW" altLang="en-US" dirty="0"/>
          </a:p>
        </p:txBody>
      </p:sp>
    </p:spTree>
    <p:extLst>
      <p:ext uri="{BB962C8B-B14F-4D97-AF65-F5344CB8AC3E}">
        <p14:creationId xmlns:p14="http://schemas.microsoft.com/office/powerpoint/2010/main" val="3862160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BBF7EA-C6DB-441D-A4AF-C883453D787F}"/>
              </a:ext>
            </a:extLst>
          </p:cNvPr>
          <p:cNvSpPr>
            <a:spLocks noGrp="1"/>
          </p:cNvSpPr>
          <p:nvPr>
            <p:ph type="title"/>
          </p:nvPr>
        </p:nvSpPr>
        <p:spPr/>
        <p:txBody>
          <a:bodyPr/>
          <a:lstStyle/>
          <a:p>
            <a:endParaRPr lang="zh-TW" altLang="en-US" dirty="0"/>
          </a:p>
        </p:txBody>
      </p:sp>
      <p:pic>
        <p:nvPicPr>
          <p:cNvPr id="4" name="內容版面配置區 3">
            <a:extLst>
              <a:ext uri="{FF2B5EF4-FFF2-40B4-BE49-F238E27FC236}">
                <a16:creationId xmlns:a16="http://schemas.microsoft.com/office/drawing/2014/main" id="{339E1066-5320-4CA9-AF06-A92842AC45E8}"/>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cxnSp>
        <p:nvCxnSpPr>
          <p:cNvPr id="6" name="直線單箭頭接點 5">
            <a:extLst>
              <a:ext uri="{FF2B5EF4-FFF2-40B4-BE49-F238E27FC236}">
                <a16:creationId xmlns:a16="http://schemas.microsoft.com/office/drawing/2014/main" id="{17F961A5-3DC9-4145-B916-2F90DA176260}"/>
              </a:ext>
            </a:extLst>
          </p:cNvPr>
          <p:cNvCxnSpPr>
            <a:cxnSpLocks/>
          </p:cNvCxnSpPr>
          <p:nvPr/>
        </p:nvCxnSpPr>
        <p:spPr>
          <a:xfrm>
            <a:off x="7020272" y="2636912"/>
            <a:ext cx="0" cy="3168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CF2CBD7F-F3E9-45D2-9C46-C028611C6BA0}"/>
              </a:ext>
            </a:extLst>
          </p:cNvPr>
          <p:cNvSpPr txBox="1"/>
          <p:nvPr/>
        </p:nvSpPr>
        <p:spPr>
          <a:xfrm>
            <a:off x="4788024" y="5257800"/>
            <a:ext cx="2448262" cy="369332"/>
          </a:xfrm>
          <a:prstGeom prst="rect">
            <a:avLst/>
          </a:prstGeom>
          <a:noFill/>
        </p:spPr>
        <p:txBody>
          <a:bodyPr wrap="square" rtlCol="0">
            <a:spAutoFit/>
          </a:bodyPr>
          <a:lstStyle/>
          <a:p>
            <a:r>
              <a:rPr lang="en-US" altLang="zh-TW" dirty="0">
                <a:solidFill>
                  <a:srgbClr val="FF0000"/>
                </a:solidFill>
              </a:rPr>
              <a:t>Scroll down to bottom</a:t>
            </a:r>
            <a:endParaRPr lang="zh-TW" altLang="en-US" dirty="0">
              <a:solidFill>
                <a:srgbClr val="FF0000"/>
              </a:solidFill>
            </a:endParaRPr>
          </a:p>
        </p:txBody>
      </p:sp>
    </p:spTree>
    <p:extLst>
      <p:ext uri="{BB962C8B-B14F-4D97-AF65-F5344CB8AC3E}">
        <p14:creationId xmlns:p14="http://schemas.microsoft.com/office/powerpoint/2010/main" val="523102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1F812F-EBF5-46FE-9F00-4F11CF44CD5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6F4469C-2FD5-4C1B-AAB7-F93109687B7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6EDB97E-8315-4DAB-82A7-A2AEEF4ACA29}"/>
              </a:ext>
            </a:extLst>
          </p:cNvPr>
          <p:cNvPicPr>
            <a:picLocks noChangeAspect="1"/>
          </p:cNvPicPr>
          <p:nvPr/>
        </p:nvPicPr>
        <p:blipFill>
          <a:blip r:embed="rId2"/>
          <a:stretch>
            <a:fillRect/>
          </a:stretch>
        </p:blipFill>
        <p:spPr>
          <a:xfrm>
            <a:off x="0" y="858505"/>
            <a:ext cx="9144000" cy="5140990"/>
          </a:xfrm>
          <a:prstGeom prst="rect">
            <a:avLst/>
          </a:prstGeom>
        </p:spPr>
      </p:pic>
      <p:cxnSp>
        <p:nvCxnSpPr>
          <p:cNvPr id="6" name="直線單箭頭接點 5">
            <a:extLst>
              <a:ext uri="{FF2B5EF4-FFF2-40B4-BE49-F238E27FC236}">
                <a16:creationId xmlns:a16="http://schemas.microsoft.com/office/drawing/2014/main" id="{8D7ED68B-57EC-4B41-92CE-560C3F4835A1}"/>
              </a:ext>
            </a:extLst>
          </p:cNvPr>
          <p:cNvCxnSpPr/>
          <p:nvPr/>
        </p:nvCxnSpPr>
        <p:spPr>
          <a:xfrm flipH="1" flipV="1">
            <a:off x="4211960" y="4509120"/>
            <a:ext cx="720080" cy="72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ACDB1BE-5C96-403B-AB40-0FBFCD72928F}"/>
              </a:ext>
            </a:extLst>
          </p:cNvPr>
          <p:cNvSpPr txBox="1"/>
          <p:nvPr/>
        </p:nvSpPr>
        <p:spPr>
          <a:xfrm>
            <a:off x="4957167" y="4410633"/>
            <a:ext cx="1440160" cy="369332"/>
          </a:xfrm>
          <a:prstGeom prst="rect">
            <a:avLst/>
          </a:prstGeom>
          <a:noFill/>
        </p:spPr>
        <p:txBody>
          <a:bodyPr wrap="square" rtlCol="0">
            <a:spAutoFit/>
          </a:bodyPr>
          <a:lstStyle/>
          <a:p>
            <a:r>
              <a:rPr lang="en-US" altLang="zh-TW" dirty="0">
                <a:solidFill>
                  <a:srgbClr val="FF0000"/>
                </a:solidFill>
              </a:rPr>
              <a:t>Click it</a:t>
            </a:r>
          </a:p>
        </p:txBody>
      </p:sp>
      <p:sp>
        <p:nvSpPr>
          <p:cNvPr id="8" name="矩形 7">
            <a:extLst>
              <a:ext uri="{FF2B5EF4-FFF2-40B4-BE49-F238E27FC236}">
                <a16:creationId xmlns:a16="http://schemas.microsoft.com/office/drawing/2014/main" id="{A411DA73-17A8-4927-85C8-F5DFD7F3FCC8}"/>
              </a:ext>
            </a:extLst>
          </p:cNvPr>
          <p:cNvSpPr/>
          <p:nvPr/>
        </p:nvSpPr>
        <p:spPr>
          <a:xfrm>
            <a:off x="2987824" y="4365104"/>
            <a:ext cx="1199009"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481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網站的資安威脅</a:t>
            </a:r>
          </a:p>
        </p:txBody>
      </p:sp>
      <p:sp>
        <p:nvSpPr>
          <p:cNvPr id="3" name="內容版面配置區 2"/>
          <p:cNvSpPr>
            <a:spLocks noGrp="1"/>
          </p:cNvSpPr>
          <p:nvPr>
            <p:ph idx="1"/>
          </p:nvPr>
        </p:nvSpPr>
        <p:spPr>
          <a:xfrm>
            <a:off x="611560" y="6366531"/>
            <a:ext cx="8229600" cy="491469"/>
          </a:xfrm>
        </p:spPr>
        <p:txBody>
          <a:bodyPr>
            <a:normAutofit/>
          </a:bodyPr>
          <a:lstStyle/>
          <a:p>
            <a:pPr marL="0" indent="0" algn="ctr">
              <a:buNone/>
            </a:pPr>
            <a:r>
              <a:rPr lang="en-US" altLang="zh-TW" sz="1600" dirty="0"/>
              <a:t>https://www.ithome.com.tw/news/141613</a:t>
            </a:r>
            <a:endParaRPr lang="zh-TW" alt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340768"/>
            <a:ext cx="6062242" cy="4683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164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78D80C-7444-4C08-91D3-2B00C009DE52}"/>
              </a:ext>
            </a:extLst>
          </p:cNvPr>
          <p:cNvSpPr>
            <a:spLocks noGrp="1"/>
          </p:cNvSpPr>
          <p:nvPr>
            <p:ph type="title"/>
          </p:nvPr>
        </p:nvSpPr>
        <p:spPr/>
        <p:txBody>
          <a:bodyPr/>
          <a:lstStyle/>
          <a:p>
            <a:r>
              <a:rPr lang="en-US" altLang="zh-TW" dirty="0"/>
              <a:t>Login again</a:t>
            </a:r>
            <a:endParaRPr lang="zh-TW" altLang="en-US" dirty="0"/>
          </a:p>
        </p:txBody>
      </p:sp>
      <p:pic>
        <p:nvPicPr>
          <p:cNvPr id="4" name="內容版面配置區 3">
            <a:extLst>
              <a:ext uri="{FF2B5EF4-FFF2-40B4-BE49-F238E27FC236}">
                <a16:creationId xmlns:a16="http://schemas.microsoft.com/office/drawing/2014/main" id="{79BAF024-1080-411F-AF83-4E15F6636F8C}"/>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913498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DB3A68-4948-4113-BDEE-090BCD34CE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環境建置完成</a:t>
            </a:r>
          </a:p>
        </p:txBody>
      </p:sp>
      <p:pic>
        <p:nvPicPr>
          <p:cNvPr id="4" name="內容版面配置區 3">
            <a:extLst>
              <a:ext uri="{FF2B5EF4-FFF2-40B4-BE49-F238E27FC236}">
                <a16:creationId xmlns:a16="http://schemas.microsoft.com/office/drawing/2014/main" id="{0CF4AE33-98EF-4D63-8AAE-C49744C7659C}"/>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774662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en-US" altLang="zh-TW" sz="3200" dirty="0">
                <a:solidFill>
                  <a:schemeClr val="bg1"/>
                </a:solidFill>
                <a:latin typeface="微軟正黑體" pitchFamily="34" charset="-120"/>
                <a:ea typeface="微軟正黑體" pitchFamily="34" charset="-120"/>
              </a:rPr>
              <a:t>DVWA</a:t>
            </a:r>
            <a:r>
              <a:rPr lang="zh-TW" altLang="en-US" sz="3200" dirty="0">
                <a:solidFill>
                  <a:schemeClr val="bg1"/>
                </a:solidFill>
                <a:latin typeface="微軟正黑體" pitchFamily="34" charset="-120"/>
                <a:ea typeface="微軟正黑體" pitchFamily="34" charset="-120"/>
              </a:rPr>
              <a:t>實戰</a:t>
            </a:r>
            <a:r>
              <a:rPr lang="en-US" altLang="zh-TW" sz="3200" dirty="0">
                <a:solidFill>
                  <a:schemeClr val="bg1"/>
                </a:solidFill>
                <a:latin typeface="微軟正黑體" pitchFamily="34" charset="-120"/>
                <a:ea typeface="微軟正黑體" pitchFamily="34" charset="-120"/>
              </a:rPr>
              <a:t>:command injection</a:t>
            </a:r>
            <a:endParaRPr lang="zh-TW" altLang="en-US" sz="3200"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951343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203ABC-F938-45D5-BEE2-7B4A540ADCC5}"/>
              </a:ext>
            </a:extLst>
          </p:cNvPr>
          <p:cNvSpPr>
            <a:spLocks noGrp="1"/>
          </p:cNvSpPr>
          <p:nvPr>
            <p:ph type="title"/>
          </p:nvPr>
        </p:nvSpPr>
        <p:spPr/>
        <p:txBody>
          <a:bodyPr/>
          <a:lstStyle/>
          <a:p>
            <a:r>
              <a:rPr lang="en-US" altLang="zh-TW" dirty="0"/>
              <a:t>Security Level: Low</a:t>
            </a:r>
            <a:endParaRPr lang="zh-TW" altLang="en-US" dirty="0"/>
          </a:p>
        </p:txBody>
      </p:sp>
      <p:pic>
        <p:nvPicPr>
          <p:cNvPr id="4" name="內容版面配置區 3">
            <a:extLst>
              <a:ext uri="{FF2B5EF4-FFF2-40B4-BE49-F238E27FC236}">
                <a16:creationId xmlns:a16="http://schemas.microsoft.com/office/drawing/2014/main" id="{68B6CDAE-F957-4339-982E-586830B46CAA}"/>
              </a:ext>
            </a:extLst>
          </p:cNvPr>
          <p:cNvPicPr>
            <a:picLocks noGrp="1" noChangeAspect="1"/>
          </p:cNvPicPr>
          <p:nvPr>
            <p:ph idx="1"/>
          </p:nvPr>
        </p:nvPicPr>
        <p:blipFill rotWithShape="1">
          <a:blip r:embed="rId2"/>
          <a:srcRect l="16903" t="13360" r="17798"/>
          <a:stretch/>
        </p:blipFill>
        <p:spPr>
          <a:xfrm>
            <a:off x="1268010" y="1196752"/>
            <a:ext cx="6607979" cy="4929411"/>
          </a:xfrm>
          <a:prstGeom prst="rect">
            <a:avLst/>
          </a:prstGeom>
        </p:spPr>
      </p:pic>
    </p:spTree>
    <p:extLst>
      <p:ext uri="{BB962C8B-B14F-4D97-AF65-F5344CB8AC3E}">
        <p14:creationId xmlns:p14="http://schemas.microsoft.com/office/powerpoint/2010/main" val="127146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442ED-1A20-47D9-B108-1C60D9181052}"/>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id="{4E95718B-4DE9-4B4B-91F5-C19318BBE9A1}"/>
              </a:ext>
            </a:extLst>
          </p:cNvPr>
          <p:cNvPicPr>
            <a:picLocks noGrp="1" noChangeAspect="1"/>
          </p:cNvPicPr>
          <p:nvPr>
            <p:ph idx="1"/>
          </p:nvPr>
        </p:nvPicPr>
        <p:blipFill rotWithShape="1">
          <a:blip r:embed="rId2"/>
          <a:srcRect l="16903" t="12607" r="17798"/>
          <a:stretch/>
        </p:blipFill>
        <p:spPr>
          <a:xfrm>
            <a:off x="1043225" y="1201834"/>
            <a:ext cx="7057549" cy="5361459"/>
          </a:xfrm>
          <a:prstGeom prst="rect">
            <a:avLst/>
          </a:prstGeom>
        </p:spPr>
      </p:pic>
    </p:spTree>
    <p:extLst>
      <p:ext uri="{BB962C8B-B14F-4D97-AF65-F5344CB8AC3E}">
        <p14:creationId xmlns:p14="http://schemas.microsoft.com/office/powerpoint/2010/main" val="1392158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01A9E8-0AB3-4F74-B7F5-C9045D60CFF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571DB64B-7DB1-48B0-9B01-6D4F7231D354}"/>
              </a:ext>
            </a:extLst>
          </p:cNvPr>
          <p:cNvPicPr>
            <a:picLocks noGrp="1" noChangeAspect="1"/>
          </p:cNvPicPr>
          <p:nvPr>
            <p:ph idx="1"/>
          </p:nvPr>
        </p:nvPicPr>
        <p:blipFill rotWithShape="1">
          <a:blip r:embed="rId2"/>
          <a:srcRect l="16903" t="14319" r="18692" b="-233"/>
          <a:stretch/>
        </p:blipFill>
        <p:spPr>
          <a:xfrm>
            <a:off x="1067610" y="1052736"/>
            <a:ext cx="7008779" cy="5256584"/>
          </a:xfrm>
          <a:prstGeom prst="rect">
            <a:avLst/>
          </a:prstGeom>
        </p:spPr>
      </p:pic>
    </p:spTree>
    <p:extLst>
      <p:ext uri="{BB962C8B-B14F-4D97-AF65-F5344CB8AC3E}">
        <p14:creationId xmlns:p14="http://schemas.microsoft.com/office/powerpoint/2010/main" val="3617436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691018-3C08-464F-83B8-2EE6867E383A}"/>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0742DACE-D302-4B27-9ABB-0B6E8EB0B5E5}"/>
              </a:ext>
            </a:extLst>
          </p:cNvPr>
          <p:cNvPicPr>
            <a:picLocks noGrp="1" noChangeAspect="1"/>
          </p:cNvPicPr>
          <p:nvPr>
            <p:ph idx="1"/>
          </p:nvPr>
        </p:nvPicPr>
        <p:blipFill rotWithShape="1">
          <a:blip r:embed="rId2"/>
          <a:srcRect l="16903" t="13360" r="17798"/>
          <a:stretch/>
        </p:blipFill>
        <p:spPr>
          <a:xfrm>
            <a:off x="930161" y="620688"/>
            <a:ext cx="7283677" cy="5433467"/>
          </a:xfrm>
          <a:prstGeom prst="rect">
            <a:avLst/>
          </a:prstGeom>
        </p:spPr>
      </p:pic>
    </p:spTree>
    <p:extLst>
      <p:ext uri="{BB962C8B-B14F-4D97-AF65-F5344CB8AC3E}">
        <p14:creationId xmlns:p14="http://schemas.microsoft.com/office/powerpoint/2010/main" val="69800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EA023-3938-4D4E-AD97-DDE357F81353}"/>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3F78F22F-A22A-4F08-9CD3-4AE01147E206}"/>
              </a:ext>
            </a:extLst>
          </p:cNvPr>
          <p:cNvPicPr>
            <a:picLocks noGrp="1" noChangeAspect="1"/>
          </p:cNvPicPr>
          <p:nvPr>
            <p:ph idx="1"/>
          </p:nvPr>
        </p:nvPicPr>
        <p:blipFill rotWithShape="1">
          <a:blip r:embed="rId2"/>
          <a:srcRect l="16903" t="13360"/>
          <a:stretch/>
        </p:blipFill>
        <p:spPr>
          <a:xfrm>
            <a:off x="578857" y="1341438"/>
            <a:ext cx="7986286" cy="4681572"/>
          </a:xfrm>
          <a:prstGeom prst="rect">
            <a:avLst/>
          </a:prstGeom>
        </p:spPr>
      </p:pic>
    </p:spTree>
    <p:extLst>
      <p:ext uri="{BB962C8B-B14F-4D97-AF65-F5344CB8AC3E}">
        <p14:creationId xmlns:p14="http://schemas.microsoft.com/office/powerpoint/2010/main" val="2608141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D9318C-6E34-4322-962C-1A45C0B8BA8A}"/>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4498B4B-18F5-4E93-ADBE-674C0EBC8923}"/>
              </a:ext>
            </a:extLst>
          </p:cNvPr>
          <p:cNvPicPr>
            <a:picLocks noGrp="1" noChangeAspect="1"/>
          </p:cNvPicPr>
          <p:nvPr>
            <p:ph idx="1"/>
          </p:nvPr>
        </p:nvPicPr>
        <p:blipFill rotWithShape="1">
          <a:blip r:embed="rId2"/>
          <a:srcRect l="7064" t="29270" r="57156" b="15045"/>
          <a:stretch/>
        </p:blipFill>
        <p:spPr>
          <a:xfrm>
            <a:off x="611560" y="265187"/>
            <a:ext cx="7056784" cy="6174688"/>
          </a:xfrm>
          <a:prstGeom prst="rect">
            <a:avLst/>
          </a:prstGeom>
        </p:spPr>
      </p:pic>
      <p:sp>
        <p:nvSpPr>
          <p:cNvPr id="5" name="文字方塊 4">
            <a:extLst>
              <a:ext uri="{FF2B5EF4-FFF2-40B4-BE49-F238E27FC236}">
                <a16:creationId xmlns:a16="http://schemas.microsoft.com/office/drawing/2014/main" id="{FC48FEA0-A8CE-4EB3-B0FB-15CE5C90FE9C}"/>
              </a:ext>
            </a:extLst>
          </p:cNvPr>
          <p:cNvSpPr txBox="1"/>
          <p:nvPr/>
        </p:nvSpPr>
        <p:spPr>
          <a:xfrm>
            <a:off x="5504121" y="1417638"/>
            <a:ext cx="3024336"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沒有檢查輸入便直接使用</a:t>
            </a:r>
          </a:p>
        </p:txBody>
      </p:sp>
    </p:spTree>
    <p:extLst>
      <p:ext uri="{BB962C8B-B14F-4D97-AF65-F5344CB8AC3E}">
        <p14:creationId xmlns:p14="http://schemas.microsoft.com/office/powerpoint/2010/main" val="2333463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54825-2495-4208-B088-56CB9A8BD672}"/>
              </a:ext>
            </a:extLst>
          </p:cNvPr>
          <p:cNvSpPr>
            <a:spLocks noGrp="1"/>
          </p:cNvSpPr>
          <p:nvPr>
            <p:ph type="title"/>
          </p:nvPr>
        </p:nvSpPr>
        <p:spPr/>
        <p:txBody>
          <a:bodyPr/>
          <a:lstStyle/>
          <a:p>
            <a:r>
              <a:rPr lang="en-US" altLang="zh-TW" dirty="0"/>
              <a:t>Security Level: Middle</a:t>
            </a:r>
            <a:endParaRPr lang="zh-TW" altLang="en-US" dirty="0"/>
          </a:p>
        </p:txBody>
      </p:sp>
      <p:pic>
        <p:nvPicPr>
          <p:cNvPr id="4" name="內容版面配置區 3">
            <a:extLst>
              <a:ext uri="{FF2B5EF4-FFF2-40B4-BE49-F238E27FC236}">
                <a16:creationId xmlns:a16="http://schemas.microsoft.com/office/drawing/2014/main" id="{2C52A1B9-A21E-41C5-9519-D73525989F89}"/>
              </a:ext>
            </a:extLst>
          </p:cNvPr>
          <p:cNvPicPr>
            <a:picLocks noGrp="1" noChangeAspect="1"/>
          </p:cNvPicPr>
          <p:nvPr>
            <p:ph idx="1"/>
          </p:nvPr>
        </p:nvPicPr>
        <p:blipFill rotWithShape="1">
          <a:blip r:embed="rId2"/>
          <a:srcRect l="16903" t="13360" r="17798" b="-865"/>
          <a:stretch/>
        </p:blipFill>
        <p:spPr>
          <a:xfrm>
            <a:off x="1226901" y="1268760"/>
            <a:ext cx="6690198" cy="5040560"/>
          </a:xfrm>
          <a:prstGeom prst="rect">
            <a:avLst/>
          </a:prstGeom>
        </p:spPr>
      </p:pic>
    </p:spTree>
    <p:extLst>
      <p:ext uri="{BB962C8B-B14F-4D97-AF65-F5344CB8AC3E}">
        <p14:creationId xmlns:p14="http://schemas.microsoft.com/office/powerpoint/2010/main" val="72105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zh-TW" altLang="en-US" sz="3200" dirty="0">
                <a:solidFill>
                  <a:schemeClr val="bg1"/>
                </a:solidFill>
                <a:latin typeface="微軟正黑體" pitchFamily="34" charset="-120"/>
                <a:ea typeface="微軟正黑體" pitchFamily="34" charset="-120"/>
              </a:rPr>
              <a:t>從</a:t>
            </a:r>
            <a:r>
              <a:rPr lang="en-US" altLang="zh-TW" sz="3200" dirty="0">
                <a:solidFill>
                  <a:schemeClr val="bg1"/>
                </a:solidFill>
                <a:latin typeface="微軟正黑體" pitchFamily="34" charset="-120"/>
                <a:ea typeface="微軟正黑體" pitchFamily="34" charset="-120"/>
              </a:rPr>
              <a:t>OWASP</a:t>
            </a:r>
            <a:r>
              <a:rPr lang="zh-TW" altLang="en-US" sz="3200" dirty="0">
                <a:solidFill>
                  <a:schemeClr val="bg1"/>
                </a:solidFill>
                <a:latin typeface="微軟正黑體" pitchFamily="34" charset="-120"/>
                <a:ea typeface="微軟正黑體" pitchFamily="34" charset="-120"/>
              </a:rPr>
              <a:t> </a:t>
            </a:r>
            <a:r>
              <a:rPr lang="en-US" altLang="zh-TW" sz="3200" dirty="0">
                <a:solidFill>
                  <a:schemeClr val="bg1"/>
                </a:solidFill>
                <a:latin typeface="微軟正黑體" pitchFamily="34" charset="-120"/>
                <a:ea typeface="微軟正黑體" pitchFamily="34" charset="-120"/>
              </a:rPr>
              <a:t>TOP</a:t>
            </a:r>
            <a:r>
              <a:rPr lang="zh-TW" altLang="en-US" sz="3200" dirty="0">
                <a:solidFill>
                  <a:schemeClr val="bg1"/>
                </a:solidFill>
                <a:latin typeface="微軟正黑體" pitchFamily="34" charset="-120"/>
                <a:ea typeface="微軟正黑體" pitchFamily="34" charset="-120"/>
              </a:rPr>
              <a:t> </a:t>
            </a:r>
            <a:r>
              <a:rPr lang="en-US" altLang="zh-TW" sz="3200" dirty="0">
                <a:solidFill>
                  <a:schemeClr val="bg1"/>
                </a:solidFill>
                <a:latin typeface="微軟正黑體" pitchFamily="34" charset="-120"/>
                <a:ea typeface="微軟正黑體" pitchFamily="34" charset="-120"/>
              </a:rPr>
              <a:t>10</a:t>
            </a:r>
            <a:r>
              <a:rPr lang="zh-TW" altLang="en-US" sz="3200" dirty="0">
                <a:solidFill>
                  <a:schemeClr val="bg1"/>
                </a:solidFill>
                <a:latin typeface="微軟正黑體" pitchFamily="34" charset="-120"/>
                <a:ea typeface="微軟正黑體" pitchFamily="34" charset="-120"/>
              </a:rPr>
              <a:t> 到</a:t>
            </a:r>
            <a:r>
              <a:rPr lang="en-US" altLang="zh-TW" sz="3200" dirty="0">
                <a:solidFill>
                  <a:schemeClr val="bg1"/>
                </a:solidFill>
                <a:latin typeface="微軟正黑體" pitchFamily="34" charset="-120"/>
                <a:ea typeface="微軟正黑體" pitchFamily="34" charset="-120"/>
              </a:rPr>
              <a:t>OWASP</a:t>
            </a:r>
            <a:r>
              <a:rPr lang="zh-TW" altLang="en-US" sz="3200" dirty="0">
                <a:solidFill>
                  <a:schemeClr val="bg1"/>
                </a:solidFill>
                <a:latin typeface="微軟正黑體" pitchFamily="34" charset="-120"/>
                <a:ea typeface="微軟正黑體" pitchFamily="34" charset="-120"/>
              </a:rPr>
              <a:t> </a:t>
            </a:r>
            <a:r>
              <a:rPr lang="en-US" altLang="zh-TW" sz="3200" dirty="0">
                <a:solidFill>
                  <a:schemeClr val="bg1"/>
                </a:solidFill>
                <a:latin typeface="微軟正黑體" pitchFamily="34" charset="-120"/>
                <a:ea typeface="微軟正黑體" pitchFamily="34" charset="-120"/>
              </a:rPr>
              <a:t>API</a:t>
            </a:r>
            <a:r>
              <a:rPr lang="zh-TW" altLang="en-US" sz="3200" dirty="0">
                <a:solidFill>
                  <a:schemeClr val="bg1"/>
                </a:solidFill>
                <a:latin typeface="微軟正黑體" pitchFamily="34" charset="-120"/>
                <a:ea typeface="微軟正黑體" pitchFamily="34" charset="-120"/>
              </a:rPr>
              <a:t> </a:t>
            </a:r>
            <a:r>
              <a:rPr lang="en-US" altLang="zh-TW" sz="3200" dirty="0">
                <a:solidFill>
                  <a:schemeClr val="bg1"/>
                </a:solidFill>
                <a:latin typeface="微軟正黑體" pitchFamily="34" charset="-120"/>
                <a:ea typeface="微軟正黑體" pitchFamily="34" charset="-120"/>
              </a:rPr>
              <a:t>TOP</a:t>
            </a:r>
            <a:r>
              <a:rPr lang="zh-TW" altLang="en-US" sz="3200" dirty="0">
                <a:solidFill>
                  <a:schemeClr val="bg1"/>
                </a:solidFill>
                <a:latin typeface="微軟正黑體" pitchFamily="34" charset="-120"/>
                <a:ea typeface="微軟正黑體" pitchFamily="34" charset="-120"/>
              </a:rPr>
              <a:t> </a:t>
            </a:r>
            <a:r>
              <a:rPr lang="en-US" altLang="zh-TW" sz="3200" dirty="0">
                <a:solidFill>
                  <a:schemeClr val="bg1"/>
                </a:solidFill>
                <a:latin typeface="微軟正黑體" pitchFamily="34" charset="-120"/>
                <a:ea typeface="微軟正黑體" pitchFamily="34" charset="-120"/>
              </a:rPr>
              <a:t>10</a:t>
            </a:r>
            <a:endParaRPr lang="zh-TW" altLang="en-US" sz="3200"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785798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BD9EC8-7F3A-4071-A8FD-692753AD6F69}"/>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82B11D2-EC79-4818-AFA5-40C507840CF0}"/>
              </a:ext>
            </a:extLst>
          </p:cNvPr>
          <p:cNvPicPr>
            <a:picLocks noGrp="1" noChangeAspect="1"/>
          </p:cNvPicPr>
          <p:nvPr>
            <p:ph idx="1"/>
          </p:nvPr>
        </p:nvPicPr>
        <p:blipFill rotWithShape="1">
          <a:blip r:embed="rId2"/>
          <a:srcRect l="16903" t="14951" r="17798" b="-866"/>
          <a:stretch/>
        </p:blipFill>
        <p:spPr>
          <a:xfrm>
            <a:off x="1149350" y="1196752"/>
            <a:ext cx="6845300" cy="5063647"/>
          </a:xfrm>
          <a:prstGeom prst="rect">
            <a:avLst/>
          </a:prstGeom>
        </p:spPr>
      </p:pic>
    </p:spTree>
    <p:extLst>
      <p:ext uri="{BB962C8B-B14F-4D97-AF65-F5344CB8AC3E}">
        <p14:creationId xmlns:p14="http://schemas.microsoft.com/office/powerpoint/2010/main" val="1397754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97E2E-A04B-4689-897F-AA2EFBA4BD4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E21B8932-5987-4C80-A20D-8AD84F1C6187}"/>
              </a:ext>
            </a:extLst>
          </p:cNvPr>
          <p:cNvPicPr>
            <a:picLocks noGrp="1" noChangeAspect="1"/>
          </p:cNvPicPr>
          <p:nvPr>
            <p:ph idx="1"/>
          </p:nvPr>
        </p:nvPicPr>
        <p:blipFill rotWithShape="1">
          <a:blip r:embed="rId2"/>
          <a:srcRect l="16903" t="13360"/>
          <a:stretch/>
        </p:blipFill>
        <p:spPr>
          <a:xfrm>
            <a:off x="555867" y="1556792"/>
            <a:ext cx="8032266" cy="4708525"/>
          </a:xfrm>
          <a:prstGeom prst="rect">
            <a:avLst/>
          </a:prstGeom>
        </p:spPr>
      </p:pic>
    </p:spTree>
    <p:extLst>
      <p:ext uri="{BB962C8B-B14F-4D97-AF65-F5344CB8AC3E}">
        <p14:creationId xmlns:p14="http://schemas.microsoft.com/office/powerpoint/2010/main" val="2790019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5D0D56-AC7E-4C68-8C30-769D4BCFC35E}"/>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3E234E0E-33B0-44B4-B6C0-310E90B51626}"/>
              </a:ext>
            </a:extLst>
          </p:cNvPr>
          <p:cNvPicPr>
            <a:picLocks noGrp="1" noChangeAspect="1"/>
          </p:cNvPicPr>
          <p:nvPr>
            <p:ph idx="1"/>
          </p:nvPr>
        </p:nvPicPr>
        <p:blipFill rotWithShape="1">
          <a:blip r:embed="rId2"/>
          <a:srcRect l="6170" t="16542" r="43738" b="3909"/>
          <a:stretch/>
        </p:blipFill>
        <p:spPr>
          <a:xfrm>
            <a:off x="755576" y="396088"/>
            <a:ext cx="6984776" cy="6236407"/>
          </a:xfrm>
          <a:prstGeom prst="rect">
            <a:avLst/>
          </a:prstGeom>
        </p:spPr>
      </p:pic>
      <p:sp>
        <p:nvSpPr>
          <p:cNvPr id="5" name="矩形 4">
            <a:extLst>
              <a:ext uri="{FF2B5EF4-FFF2-40B4-BE49-F238E27FC236}">
                <a16:creationId xmlns:a16="http://schemas.microsoft.com/office/drawing/2014/main" id="{E7296BB8-6604-4BDC-8E3F-BA97CC54106A}"/>
              </a:ext>
            </a:extLst>
          </p:cNvPr>
          <p:cNvSpPr/>
          <p:nvPr/>
        </p:nvSpPr>
        <p:spPr>
          <a:xfrm>
            <a:off x="1547664" y="1844824"/>
            <a:ext cx="2160240"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0E9FBB7E-1DD6-4A39-8E37-E79FA12CA13F}"/>
              </a:ext>
            </a:extLst>
          </p:cNvPr>
          <p:cNvSpPr txBox="1"/>
          <p:nvPr/>
        </p:nvSpPr>
        <p:spPr>
          <a:xfrm>
            <a:off x="3725982" y="2128210"/>
            <a:ext cx="3579649"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只把輸入中的 </a:t>
            </a:r>
            <a:r>
              <a:rPr lang="en-US" altLang="zh-TW" dirty="0">
                <a:highlight>
                  <a:srgbClr val="FFFF00"/>
                </a:highlight>
                <a:latin typeface="微軟正黑體" panose="020B0604030504040204" pitchFamily="34" charset="-120"/>
                <a:ea typeface="微軟正黑體" panose="020B0604030504040204" pitchFamily="34" charset="-120"/>
              </a:rPr>
              <a:t>&amp;&amp; </a:t>
            </a:r>
            <a:r>
              <a:rPr lang="zh-TW" altLang="en-US" dirty="0">
                <a:highlight>
                  <a:srgbClr val="FFFF00"/>
                </a:highlight>
                <a:latin typeface="微軟正黑體" panose="020B0604030504040204" pitchFamily="34" charset="-120"/>
                <a:ea typeface="微軟正黑體" panose="020B0604030504040204" pitchFamily="34" charset="-120"/>
              </a:rPr>
              <a:t>和 </a:t>
            </a:r>
            <a:r>
              <a:rPr lang="en-US" altLang="zh-TW" dirty="0">
                <a:highlight>
                  <a:srgbClr val="FFFF00"/>
                </a:highlight>
                <a:latin typeface="微軟正黑體" panose="020B0604030504040204" pitchFamily="34" charset="-120"/>
                <a:ea typeface="微軟正黑體" panose="020B0604030504040204" pitchFamily="34" charset="-120"/>
              </a:rPr>
              <a:t>;</a:t>
            </a:r>
            <a:r>
              <a:rPr lang="zh-TW" altLang="en-US" dirty="0">
                <a:highlight>
                  <a:srgbClr val="FFFF00"/>
                </a:highlight>
                <a:latin typeface="微軟正黑體" panose="020B0604030504040204" pitchFamily="34" charset="-120"/>
                <a:ea typeface="微軟正黑體" panose="020B0604030504040204" pitchFamily="34" charset="-120"/>
              </a:rPr>
              <a:t>換成空字串</a:t>
            </a:r>
          </a:p>
        </p:txBody>
      </p:sp>
    </p:spTree>
    <p:extLst>
      <p:ext uri="{BB962C8B-B14F-4D97-AF65-F5344CB8AC3E}">
        <p14:creationId xmlns:p14="http://schemas.microsoft.com/office/powerpoint/2010/main" val="297182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063F46-3EB3-4326-A08B-B3AD63B1C2C6}"/>
              </a:ext>
            </a:extLst>
          </p:cNvPr>
          <p:cNvSpPr>
            <a:spLocks noGrp="1"/>
          </p:cNvSpPr>
          <p:nvPr>
            <p:ph type="title"/>
          </p:nvPr>
        </p:nvSpPr>
        <p:spPr/>
        <p:txBody>
          <a:bodyPr/>
          <a:lstStyle/>
          <a:p>
            <a:r>
              <a:rPr lang="en-US" altLang="zh-TW" dirty="0"/>
              <a:t>Security Level: High</a:t>
            </a:r>
            <a:endParaRPr lang="zh-TW" altLang="en-US" dirty="0"/>
          </a:p>
        </p:txBody>
      </p:sp>
      <p:pic>
        <p:nvPicPr>
          <p:cNvPr id="4" name="內容版面配置區 3">
            <a:extLst>
              <a:ext uri="{FF2B5EF4-FFF2-40B4-BE49-F238E27FC236}">
                <a16:creationId xmlns:a16="http://schemas.microsoft.com/office/drawing/2014/main" id="{32B9E87A-CDEE-48B3-8A83-6F2EF3C46AF6}"/>
              </a:ext>
            </a:extLst>
          </p:cNvPr>
          <p:cNvPicPr>
            <a:picLocks noGrp="1" noChangeAspect="1"/>
          </p:cNvPicPr>
          <p:nvPr>
            <p:ph idx="1"/>
          </p:nvPr>
        </p:nvPicPr>
        <p:blipFill rotWithShape="1">
          <a:blip r:embed="rId2"/>
          <a:srcRect l="16903" t="13360" r="18692" b="726"/>
          <a:stretch/>
        </p:blipFill>
        <p:spPr>
          <a:xfrm>
            <a:off x="1025860" y="1264152"/>
            <a:ext cx="7092280" cy="5319210"/>
          </a:xfrm>
          <a:prstGeom prst="rect">
            <a:avLst/>
          </a:prstGeom>
        </p:spPr>
      </p:pic>
    </p:spTree>
    <p:extLst>
      <p:ext uri="{BB962C8B-B14F-4D97-AF65-F5344CB8AC3E}">
        <p14:creationId xmlns:p14="http://schemas.microsoft.com/office/powerpoint/2010/main" val="4243784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DD7051-518B-4010-B9F5-B40449AE7925}"/>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4A41BD6C-D53B-4CE1-B2C0-6BD726936326}"/>
              </a:ext>
            </a:extLst>
          </p:cNvPr>
          <p:cNvPicPr>
            <a:picLocks noGrp="1" noChangeAspect="1"/>
          </p:cNvPicPr>
          <p:nvPr>
            <p:ph idx="1"/>
          </p:nvPr>
        </p:nvPicPr>
        <p:blipFill rotWithShape="1">
          <a:blip r:embed="rId2"/>
          <a:srcRect l="11537" t="14951" r="46421"/>
          <a:stretch/>
        </p:blipFill>
        <p:spPr>
          <a:xfrm>
            <a:off x="1475656" y="301823"/>
            <a:ext cx="5536947" cy="6297563"/>
          </a:xfrm>
          <a:prstGeom prst="rect">
            <a:avLst/>
          </a:prstGeom>
        </p:spPr>
      </p:pic>
      <p:sp>
        <p:nvSpPr>
          <p:cNvPr id="5" name="矩形 4">
            <a:extLst>
              <a:ext uri="{FF2B5EF4-FFF2-40B4-BE49-F238E27FC236}">
                <a16:creationId xmlns:a16="http://schemas.microsoft.com/office/drawing/2014/main" id="{B3F5D1F9-624A-488D-914A-0CEE8BC1158C}"/>
              </a:ext>
            </a:extLst>
          </p:cNvPr>
          <p:cNvSpPr/>
          <p:nvPr/>
        </p:nvSpPr>
        <p:spPr>
          <a:xfrm>
            <a:off x="2123728" y="1417638"/>
            <a:ext cx="1656184" cy="2011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8C59BA3-EC78-4757-9EEB-42FEDB26719E}"/>
              </a:ext>
            </a:extLst>
          </p:cNvPr>
          <p:cNvSpPr txBox="1"/>
          <p:nvPr/>
        </p:nvSpPr>
        <p:spPr>
          <a:xfrm>
            <a:off x="3995936" y="1988840"/>
            <a:ext cx="4896544" cy="646331"/>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把每一種</a:t>
            </a:r>
            <a:r>
              <a:rPr lang="en-US" altLang="zh-TW" dirty="0">
                <a:highlight>
                  <a:srgbClr val="FFFF00"/>
                </a:highlight>
                <a:latin typeface="微軟正黑體" panose="020B0604030504040204" pitchFamily="34" charset="-120"/>
                <a:ea typeface="微軟正黑體" panose="020B0604030504040204" pitchFamily="34" charset="-120"/>
              </a:rPr>
              <a:t>shell</a:t>
            </a:r>
            <a:r>
              <a:rPr lang="zh-TW" altLang="en-US" dirty="0">
                <a:highlight>
                  <a:srgbClr val="FFFF00"/>
                </a:highlight>
                <a:latin typeface="微軟正黑體" panose="020B0604030504040204" pitchFamily="34" charset="-120"/>
                <a:ea typeface="微軟正黑體" panose="020B0604030504040204" pitchFamily="34" charset="-120"/>
              </a:rPr>
              <a:t>的特殊符號換成空字串，但是 </a:t>
            </a:r>
            <a:r>
              <a:rPr lang="en-US" altLang="zh-TW" dirty="0">
                <a:highlight>
                  <a:srgbClr val="FFFF00"/>
                </a:highlight>
                <a:latin typeface="微軟正黑體" panose="020B0604030504040204" pitchFamily="34" charset="-120"/>
                <a:ea typeface="微軟正黑體" panose="020B0604030504040204" pitchFamily="34" charset="-120"/>
              </a:rPr>
              <a:t>|</a:t>
            </a:r>
            <a:r>
              <a:rPr lang="zh-TW" altLang="en-US" dirty="0">
                <a:highlight>
                  <a:srgbClr val="FFFF00"/>
                </a:highlight>
                <a:latin typeface="微軟正黑體" panose="020B0604030504040204" pitchFamily="34" charset="-120"/>
                <a:ea typeface="微軟正黑體" panose="020B0604030504040204" pitchFamily="34" charset="-120"/>
              </a:rPr>
              <a:t> 後面多了一個空格</a:t>
            </a:r>
          </a:p>
        </p:txBody>
      </p:sp>
    </p:spTree>
    <p:extLst>
      <p:ext uri="{BB962C8B-B14F-4D97-AF65-F5344CB8AC3E}">
        <p14:creationId xmlns:p14="http://schemas.microsoft.com/office/powerpoint/2010/main" val="2756639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382CB8-8929-47FA-8D99-65709532305C}"/>
              </a:ext>
            </a:extLst>
          </p:cNvPr>
          <p:cNvSpPr>
            <a:spLocks noGrp="1"/>
          </p:cNvSpPr>
          <p:nvPr>
            <p:ph type="title"/>
          </p:nvPr>
        </p:nvSpPr>
        <p:spPr/>
        <p:txBody>
          <a:bodyPr/>
          <a:lstStyle/>
          <a:p>
            <a:r>
              <a:rPr lang="en-US" altLang="zh-TW" dirty="0"/>
              <a:t>Security Level: Impossible</a:t>
            </a:r>
            <a:endParaRPr lang="zh-TW" altLang="en-US" dirty="0"/>
          </a:p>
        </p:txBody>
      </p:sp>
      <p:pic>
        <p:nvPicPr>
          <p:cNvPr id="4" name="內容版面配置區 3">
            <a:extLst>
              <a:ext uri="{FF2B5EF4-FFF2-40B4-BE49-F238E27FC236}">
                <a16:creationId xmlns:a16="http://schemas.microsoft.com/office/drawing/2014/main" id="{BC8525B5-E75C-4B38-BE5C-483AF2AC074C}"/>
              </a:ext>
            </a:extLst>
          </p:cNvPr>
          <p:cNvPicPr>
            <a:picLocks noGrp="1" noChangeAspect="1"/>
          </p:cNvPicPr>
          <p:nvPr>
            <p:ph idx="1"/>
          </p:nvPr>
        </p:nvPicPr>
        <p:blipFill rotWithShape="1">
          <a:blip r:embed="rId2"/>
          <a:srcRect l="10720" t="14319" r="12353"/>
          <a:stretch/>
        </p:blipFill>
        <p:spPr>
          <a:xfrm>
            <a:off x="107504" y="1212274"/>
            <a:ext cx="8928992" cy="5591378"/>
          </a:xfrm>
          <a:prstGeom prst="rect">
            <a:avLst/>
          </a:prstGeom>
          <a:ln>
            <a:solidFill>
              <a:srgbClr val="FF0000"/>
            </a:solidFill>
          </a:ln>
        </p:spPr>
      </p:pic>
      <p:sp>
        <p:nvSpPr>
          <p:cNvPr id="5" name="矩形 4">
            <a:extLst>
              <a:ext uri="{FF2B5EF4-FFF2-40B4-BE49-F238E27FC236}">
                <a16:creationId xmlns:a16="http://schemas.microsoft.com/office/drawing/2014/main" id="{ACD663F5-CABC-4A71-AB7F-080B2E0CA82D}"/>
              </a:ext>
            </a:extLst>
          </p:cNvPr>
          <p:cNvSpPr/>
          <p:nvPr/>
        </p:nvSpPr>
        <p:spPr>
          <a:xfrm>
            <a:off x="806896" y="2355274"/>
            <a:ext cx="8157592" cy="1289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0F8EF924-7322-4B00-8BA3-F000DFF5EC57}"/>
              </a:ext>
            </a:extLst>
          </p:cNvPr>
          <p:cNvSpPr txBox="1"/>
          <p:nvPr/>
        </p:nvSpPr>
        <p:spPr>
          <a:xfrm>
            <a:off x="4716016" y="3789040"/>
            <a:ext cx="3970784" cy="646331"/>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將輸入用 </a:t>
            </a:r>
            <a:r>
              <a:rPr lang="en-US" altLang="zh-TW" dirty="0">
                <a:highlight>
                  <a:srgbClr val="FFFF00"/>
                </a:highlight>
                <a:latin typeface="微軟正黑體" panose="020B0604030504040204" pitchFamily="34" charset="-120"/>
                <a:ea typeface="微軟正黑體" panose="020B0604030504040204" pitchFamily="34" charset="-120"/>
              </a:rPr>
              <a:t>.</a:t>
            </a:r>
            <a:r>
              <a:rPr lang="zh-TW" altLang="en-US" dirty="0">
                <a:highlight>
                  <a:srgbClr val="FFFF00"/>
                </a:highlight>
                <a:latin typeface="微軟正黑體" panose="020B0604030504040204" pitchFamily="34" charset="-120"/>
                <a:ea typeface="微軟正黑體" panose="020B0604030504040204" pitchFamily="34" charset="-120"/>
              </a:rPr>
              <a:t> 分割後檢查是不是都是整數後再把輸入做應用</a:t>
            </a:r>
          </a:p>
        </p:txBody>
      </p:sp>
    </p:spTree>
    <p:extLst>
      <p:ext uri="{BB962C8B-B14F-4D97-AF65-F5344CB8AC3E}">
        <p14:creationId xmlns:p14="http://schemas.microsoft.com/office/powerpoint/2010/main" val="3690428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en-US" altLang="zh-TW" sz="3200" dirty="0">
                <a:solidFill>
                  <a:schemeClr val="bg1"/>
                </a:solidFill>
                <a:latin typeface="微軟正黑體" pitchFamily="34" charset="-120"/>
                <a:ea typeface="微軟正黑體" pitchFamily="34" charset="-120"/>
              </a:rPr>
              <a:t>DVWA</a:t>
            </a:r>
            <a:r>
              <a:rPr lang="zh-TW" altLang="en-US" sz="3200" dirty="0">
                <a:solidFill>
                  <a:schemeClr val="bg1"/>
                </a:solidFill>
                <a:latin typeface="微軟正黑體" pitchFamily="34" charset="-120"/>
                <a:ea typeface="微軟正黑體" pitchFamily="34" charset="-120"/>
              </a:rPr>
              <a:t>實戰</a:t>
            </a:r>
            <a:r>
              <a:rPr lang="en-US" altLang="zh-TW" sz="3200" dirty="0">
                <a:solidFill>
                  <a:schemeClr val="bg1"/>
                </a:solidFill>
                <a:latin typeface="微軟正黑體" pitchFamily="34" charset="-120"/>
                <a:ea typeface="微軟正黑體" pitchFamily="34" charset="-120"/>
              </a:rPr>
              <a:t>:SQLI</a:t>
            </a:r>
            <a:endParaRPr lang="zh-TW" altLang="en-US" sz="3200"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3850240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044D91-DF56-4560-A9DD-CD76ED43D96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教學</a:t>
            </a:r>
          </a:p>
        </p:txBody>
      </p:sp>
      <p:pic>
        <p:nvPicPr>
          <p:cNvPr id="4" name="內容版面配置區 3">
            <a:extLst>
              <a:ext uri="{FF2B5EF4-FFF2-40B4-BE49-F238E27FC236}">
                <a16:creationId xmlns:a16="http://schemas.microsoft.com/office/drawing/2014/main" id="{95D22DDD-BBCE-4337-8343-9616F465606B}"/>
              </a:ext>
            </a:extLst>
          </p:cNvPr>
          <p:cNvPicPr>
            <a:picLocks noGrp="1" noChangeAspect="1"/>
          </p:cNvPicPr>
          <p:nvPr>
            <p:ph idx="1"/>
          </p:nvPr>
        </p:nvPicPr>
        <p:blipFill rotWithShape="1">
          <a:blip r:embed="rId2"/>
          <a:srcRect l="24954" t="16542" r="26743" b="727"/>
          <a:stretch/>
        </p:blipFill>
        <p:spPr>
          <a:xfrm>
            <a:off x="2051720" y="1268760"/>
            <a:ext cx="5040560" cy="4853873"/>
          </a:xfrm>
          <a:prstGeom prst="rect">
            <a:avLst/>
          </a:prstGeom>
        </p:spPr>
      </p:pic>
      <p:sp>
        <p:nvSpPr>
          <p:cNvPr id="5" name="文字方塊 4">
            <a:extLst>
              <a:ext uri="{FF2B5EF4-FFF2-40B4-BE49-F238E27FC236}">
                <a16:creationId xmlns:a16="http://schemas.microsoft.com/office/drawing/2014/main" id="{8226BB08-28CC-4587-B0B1-54A70BD4E514}"/>
              </a:ext>
            </a:extLst>
          </p:cNvPr>
          <p:cNvSpPr txBox="1"/>
          <p:nvPr/>
        </p:nvSpPr>
        <p:spPr>
          <a:xfrm>
            <a:off x="323528" y="6214030"/>
            <a:ext cx="8496944" cy="369332"/>
          </a:xfrm>
          <a:prstGeom prst="rect">
            <a:avLst/>
          </a:prstGeom>
          <a:noFill/>
        </p:spPr>
        <p:txBody>
          <a:bodyPr wrap="square" rtlCol="0">
            <a:spAutoFit/>
          </a:bodyPr>
          <a:lstStyle/>
          <a:p>
            <a:pPr algn="ctr"/>
            <a:r>
              <a:rPr lang="en-US" altLang="zh-TW" dirty="0"/>
              <a:t>https://jaypomal.medium.com/implementing-sql-injection-in-dvwa-2091879d44a2</a:t>
            </a:r>
            <a:endParaRPr lang="zh-TW" altLang="en-US" dirty="0"/>
          </a:p>
        </p:txBody>
      </p:sp>
    </p:spTree>
    <p:extLst>
      <p:ext uri="{BB962C8B-B14F-4D97-AF65-F5344CB8AC3E}">
        <p14:creationId xmlns:p14="http://schemas.microsoft.com/office/powerpoint/2010/main" val="1009563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C6FC0-BA5D-4397-BB2F-19133DF5E765}"/>
              </a:ext>
            </a:extLst>
          </p:cNvPr>
          <p:cNvSpPr>
            <a:spLocks noGrp="1"/>
          </p:cNvSpPr>
          <p:nvPr>
            <p:ph type="title"/>
          </p:nvPr>
        </p:nvSpPr>
        <p:spPr/>
        <p:txBody>
          <a:bodyPr/>
          <a:lstStyle/>
          <a:p>
            <a:r>
              <a:rPr lang="en-US" altLang="zh-TW" dirty="0"/>
              <a:t>Security Level: Low</a:t>
            </a:r>
            <a:endParaRPr lang="zh-TW" altLang="en-US" dirty="0"/>
          </a:p>
        </p:txBody>
      </p:sp>
      <p:pic>
        <p:nvPicPr>
          <p:cNvPr id="4" name="內容版面配置區 3">
            <a:extLst>
              <a:ext uri="{FF2B5EF4-FFF2-40B4-BE49-F238E27FC236}">
                <a16:creationId xmlns:a16="http://schemas.microsoft.com/office/drawing/2014/main" id="{5AFE52FB-E7CB-4AD2-A6B0-A7379EE188B9}"/>
              </a:ext>
            </a:extLst>
          </p:cNvPr>
          <p:cNvPicPr>
            <a:picLocks noGrp="1" noChangeAspect="1"/>
          </p:cNvPicPr>
          <p:nvPr>
            <p:ph idx="1"/>
          </p:nvPr>
        </p:nvPicPr>
        <p:blipFill rotWithShape="1">
          <a:blip r:embed="rId2"/>
          <a:srcRect l="16903" t="13360" r="18692" b="-865"/>
          <a:stretch/>
        </p:blipFill>
        <p:spPr>
          <a:xfrm>
            <a:off x="1037062" y="1411245"/>
            <a:ext cx="7069876" cy="5400600"/>
          </a:xfrm>
          <a:prstGeom prst="rect">
            <a:avLst/>
          </a:prstGeom>
        </p:spPr>
      </p:pic>
    </p:spTree>
    <p:extLst>
      <p:ext uri="{BB962C8B-B14F-4D97-AF65-F5344CB8AC3E}">
        <p14:creationId xmlns:p14="http://schemas.microsoft.com/office/powerpoint/2010/main" val="3892363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E3E2CB-8DFC-4E83-8D6E-74C50C0D8112}"/>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82AC69D-875F-4EF3-891E-DD569A3009FC}"/>
              </a:ext>
            </a:extLst>
          </p:cNvPr>
          <p:cNvPicPr>
            <a:picLocks noGrp="1" noChangeAspect="1"/>
          </p:cNvPicPr>
          <p:nvPr>
            <p:ph idx="1"/>
          </p:nvPr>
        </p:nvPicPr>
        <p:blipFill rotWithShape="1">
          <a:blip r:embed="rId2"/>
          <a:srcRect l="16903" t="14951" r="18692" b="726"/>
          <a:stretch/>
        </p:blipFill>
        <p:spPr>
          <a:xfrm>
            <a:off x="851667" y="835941"/>
            <a:ext cx="7440666" cy="5477157"/>
          </a:xfrm>
          <a:prstGeom prst="rect">
            <a:avLst/>
          </a:prstGeom>
        </p:spPr>
      </p:pic>
    </p:spTree>
    <p:extLst>
      <p:ext uri="{BB962C8B-B14F-4D97-AF65-F5344CB8AC3E}">
        <p14:creationId xmlns:p14="http://schemas.microsoft.com/office/powerpoint/2010/main" val="403320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2AAF4E-4B3E-4930-B2CA-68F3A2A73FC9}"/>
              </a:ext>
            </a:extLst>
          </p:cNvPr>
          <p:cNvSpPr>
            <a:spLocks noGrp="1"/>
          </p:cNvSpPr>
          <p:nvPr>
            <p:ph type="title"/>
          </p:nvPr>
        </p:nvSpPr>
        <p:spPr/>
        <p:txBody>
          <a:bodyPr/>
          <a:lstStyle/>
          <a:p>
            <a:r>
              <a:rPr lang="en-US" altLang="zh-TW" dirty="0"/>
              <a:t>OWASP TOP TEN</a:t>
            </a:r>
            <a:endParaRPr lang="zh-TW" altLang="en-US" dirty="0"/>
          </a:p>
        </p:txBody>
      </p:sp>
      <p:pic>
        <p:nvPicPr>
          <p:cNvPr id="4" name="內容版面配置區 3">
            <a:extLst>
              <a:ext uri="{FF2B5EF4-FFF2-40B4-BE49-F238E27FC236}">
                <a16:creationId xmlns:a16="http://schemas.microsoft.com/office/drawing/2014/main" id="{19B41B6E-6B2A-4142-9D9F-F722A8A6FBCC}"/>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
        <p:nvSpPr>
          <p:cNvPr id="5" name="文字方塊 4">
            <a:extLst>
              <a:ext uri="{FF2B5EF4-FFF2-40B4-BE49-F238E27FC236}">
                <a16:creationId xmlns:a16="http://schemas.microsoft.com/office/drawing/2014/main" id="{8C60E8E8-59FE-4C89-AB1F-1968755BC3C8}"/>
              </a:ext>
            </a:extLst>
          </p:cNvPr>
          <p:cNvSpPr txBox="1"/>
          <p:nvPr/>
        </p:nvSpPr>
        <p:spPr>
          <a:xfrm>
            <a:off x="2411759" y="6337379"/>
            <a:ext cx="4320480" cy="369332"/>
          </a:xfrm>
          <a:prstGeom prst="rect">
            <a:avLst/>
          </a:prstGeom>
          <a:noFill/>
        </p:spPr>
        <p:txBody>
          <a:bodyPr wrap="square" rtlCol="0">
            <a:spAutoFit/>
          </a:bodyPr>
          <a:lstStyle/>
          <a:p>
            <a:pPr algn="ctr"/>
            <a:r>
              <a:rPr lang="en-US" altLang="zh-TW" dirty="0"/>
              <a:t>https://owasp.org/www-project-top-ten/</a:t>
            </a:r>
            <a:endParaRPr lang="zh-TW" altLang="en-US" dirty="0"/>
          </a:p>
        </p:txBody>
      </p:sp>
    </p:spTree>
    <p:extLst>
      <p:ext uri="{BB962C8B-B14F-4D97-AF65-F5344CB8AC3E}">
        <p14:creationId xmlns:p14="http://schemas.microsoft.com/office/powerpoint/2010/main" val="160079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67C9F-114E-4E88-A8F9-9C0B0D2AB3D6}"/>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77AB0D5A-CB6A-4047-98EA-949510A41162}"/>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28837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9490FF-CD16-4400-850B-2322719F1B1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5A0C18D4-7EF9-415F-A093-739557A3EA83}"/>
              </a:ext>
            </a:extLst>
          </p:cNvPr>
          <p:cNvPicPr>
            <a:picLocks noGrp="1" noChangeAspect="1"/>
          </p:cNvPicPr>
          <p:nvPr>
            <p:ph idx="1"/>
          </p:nvPr>
        </p:nvPicPr>
        <p:blipFill rotWithShape="1">
          <a:blip r:embed="rId2"/>
          <a:srcRect l="16903" t="13360" r="17798" b="726"/>
          <a:stretch/>
        </p:blipFill>
        <p:spPr>
          <a:xfrm>
            <a:off x="826917" y="1050153"/>
            <a:ext cx="7490166" cy="5540671"/>
          </a:xfrm>
          <a:prstGeom prst="rect">
            <a:avLst/>
          </a:prstGeom>
        </p:spPr>
      </p:pic>
    </p:spTree>
    <p:extLst>
      <p:ext uri="{BB962C8B-B14F-4D97-AF65-F5344CB8AC3E}">
        <p14:creationId xmlns:p14="http://schemas.microsoft.com/office/powerpoint/2010/main" val="1080414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6F3BF7-9775-4689-B8B1-2086FDB5812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BCB69214-612A-4DD9-9268-8DC7412AD60D}"/>
              </a:ext>
            </a:extLst>
          </p:cNvPr>
          <p:cNvPicPr>
            <a:picLocks noGrp="1" noChangeAspect="1"/>
          </p:cNvPicPr>
          <p:nvPr>
            <p:ph idx="1"/>
          </p:nvPr>
        </p:nvPicPr>
        <p:blipFill rotWithShape="1">
          <a:blip r:embed="rId2"/>
          <a:srcRect l="16903" t="13360" r="17798" b="726"/>
          <a:stretch/>
        </p:blipFill>
        <p:spPr>
          <a:xfrm>
            <a:off x="921594" y="1182761"/>
            <a:ext cx="7300812" cy="5400601"/>
          </a:xfrm>
          <a:prstGeom prst="rect">
            <a:avLst/>
          </a:prstGeom>
        </p:spPr>
      </p:pic>
    </p:spTree>
    <p:extLst>
      <p:ext uri="{BB962C8B-B14F-4D97-AF65-F5344CB8AC3E}">
        <p14:creationId xmlns:p14="http://schemas.microsoft.com/office/powerpoint/2010/main" val="1930420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B5F05-CE0C-4237-96BB-D0873F01850C}"/>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2A26ACCD-05CA-480B-8551-92D853D0B7AF}"/>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348182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AE236C-AD6A-41FF-9A0F-E62C7707A22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9EE6A87-657C-40C7-9A67-95452DA7647C}"/>
              </a:ext>
            </a:extLst>
          </p:cNvPr>
          <p:cNvPicPr>
            <a:picLocks noGrp="1" noChangeAspect="1"/>
          </p:cNvPicPr>
          <p:nvPr>
            <p:ph idx="1"/>
          </p:nvPr>
        </p:nvPicPr>
        <p:blipFill rotWithShape="1">
          <a:blip r:embed="rId2"/>
          <a:srcRect l="16903" t="13360" r="18692" b="-865"/>
          <a:stretch/>
        </p:blipFill>
        <p:spPr>
          <a:xfrm>
            <a:off x="1037062" y="1157044"/>
            <a:ext cx="7069876" cy="5400600"/>
          </a:xfrm>
          <a:prstGeom prst="rect">
            <a:avLst/>
          </a:prstGeom>
        </p:spPr>
      </p:pic>
    </p:spTree>
    <p:extLst>
      <p:ext uri="{BB962C8B-B14F-4D97-AF65-F5344CB8AC3E}">
        <p14:creationId xmlns:p14="http://schemas.microsoft.com/office/powerpoint/2010/main" val="2882939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1CB807-4AE0-47E0-9905-CD8C035E0C69}"/>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EBD0B009-8CE9-4BE3-99F2-A82BD8A25E3A}"/>
              </a:ext>
            </a:extLst>
          </p:cNvPr>
          <p:cNvPicPr>
            <a:picLocks noGrp="1" noChangeAspect="1"/>
          </p:cNvPicPr>
          <p:nvPr>
            <p:ph idx="1"/>
          </p:nvPr>
        </p:nvPicPr>
        <p:blipFill rotWithShape="1">
          <a:blip r:embed="rId2"/>
          <a:srcRect l="16903" t="13360" r="17798" b="-865"/>
          <a:stretch/>
        </p:blipFill>
        <p:spPr>
          <a:xfrm>
            <a:off x="847121" y="970531"/>
            <a:ext cx="7449758" cy="5612831"/>
          </a:xfrm>
          <a:prstGeom prst="rect">
            <a:avLst/>
          </a:prstGeom>
        </p:spPr>
      </p:pic>
    </p:spTree>
    <p:extLst>
      <p:ext uri="{BB962C8B-B14F-4D97-AF65-F5344CB8AC3E}">
        <p14:creationId xmlns:p14="http://schemas.microsoft.com/office/powerpoint/2010/main" val="2528254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E5E41F-DA97-41FB-8F3B-0EA62E5E03F2}"/>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DCF77BC1-AC87-4EC9-ACDF-2FF292BFE815}"/>
              </a:ext>
            </a:extLst>
          </p:cNvPr>
          <p:cNvPicPr>
            <a:picLocks noGrp="1" noChangeAspect="1"/>
          </p:cNvPicPr>
          <p:nvPr>
            <p:ph idx="1"/>
          </p:nvPr>
        </p:nvPicPr>
        <p:blipFill rotWithShape="1">
          <a:blip r:embed="rId2"/>
          <a:srcRect l="16903" t="13360"/>
          <a:stretch/>
        </p:blipFill>
        <p:spPr>
          <a:xfrm>
            <a:off x="502079" y="1417638"/>
            <a:ext cx="8139842" cy="4771587"/>
          </a:xfrm>
          <a:prstGeom prst="rect">
            <a:avLst/>
          </a:prstGeom>
        </p:spPr>
      </p:pic>
    </p:spTree>
    <p:extLst>
      <p:ext uri="{BB962C8B-B14F-4D97-AF65-F5344CB8AC3E}">
        <p14:creationId xmlns:p14="http://schemas.microsoft.com/office/powerpoint/2010/main" val="4316574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B437B-C2E4-4602-8949-4AEC66A21DE3}"/>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9C93E832-F6F3-4F02-94C2-CC5668A04AF0}"/>
              </a:ext>
            </a:extLst>
          </p:cNvPr>
          <p:cNvPicPr>
            <a:picLocks noGrp="1" noChangeAspect="1"/>
          </p:cNvPicPr>
          <p:nvPr>
            <p:ph idx="1"/>
          </p:nvPr>
        </p:nvPicPr>
        <p:blipFill rotWithShape="1">
          <a:blip r:embed="rId2"/>
          <a:srcRect l="16903" t="13360" r="17798"/>
          <a:stretch/>
        </p:blipFill>
        <p:spPr>
          <a:xfrm>
            <a:off x="1074954" y="980728"/>
            <a:ext cx="6994092" cy="5217443"/>
          </a:xfrm>
          <a:prstGeom prst="rect">
            <a:avLst/>
          </a:prstGeom>
        </p:spPr>
      </p:pic>
    </p:spTree>
    <p:extLst>
      <p:ext uri="{BB962C8B-B14F-4D97-AF65-F5344CB8AC3E}">
        <p14:creationId xmlns:p14="http://schemas.microsoft.com/office/powerpoint/2010/main" val="1365967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C2A202-98A6-4374-B8F8-4924F31487B3}"/>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BFA66716-FFF6-4B35-A38A-F5160797D84F}"/>
              </a:ext>
            </a:extLst>
          </p:cNvPr>
          <p:cNvPicPr>
            <a:picLocks noGrp="1" noChangeAspect="1"/>
          </p:cNvPicPr>
          <p:nvPr>
            <p:ph idx="1"/>
          </p:nvPr>
        </p:nvPicPr>
        <p:blipFill rotWithShape="1">
          <a:blip r:embed="rId2"/>
          <a:srcRect l="11537" t="27679" r="9747" b="16636"/>
          <a:stretch/>
        </p:blipFill>
        <p:spPr>
          <a:xfrm>
            <a:off x="118736" y="2056000"/>
            <a:ext cx="8906528" cy="3542369"/>
          </a:xfrm>
          <a:prstGeom prst="rect">
            <a:avLst/>
          </a:prstGeom>
        </p:spPr>
      </p:pic>
    </p:spTree>
    <p:extLst>
      <p:ext uri="{BB962C8B-B14F-4D97-AF65-F5344CB8AC3E}">
        <p14:creationId xmlns:p14="http://schemas.microsoft.com/office/powerpoint/2010/main" val="3844577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en-US" altLang="zh-TW" sz="3200" dirty="0">
                <a:solidFill>
                  <a:schemeClr val="bg1"/>
                </a:solidFill>
                <a:latin typeface="微軟正黑體" pitchFamily="34" charset="-120"/>
                <a:ea typeface="微軟正黑體" pitchFamily="34" charset="-120"/>
              </a:rPr>
              <a:t>DVWA</a:t>
            </a:r>
            <a:r>
              <a:rPr lang="zh-TW" altLang="en-US" sz="3200" dirty="0">
                <a:solidFill>
                  <a:schemeClr val="bg1"/>
                </a:solidFill>
                <a:latin typeface="微軟正黑體" pitchFamily="34" charset="-120"/>
                <a:ea typeface="微軟正黑體" pitchFamily="34" charset="-120"/>
              </a:rPr>
              <a:t>實戰</a:t>
            </a:r>
            <a:r>
              <a:rPr lang="en-US" altLang="zh-TW" sz="3200" dirty="0">
                <a:solidFill>
                  <a:schemeClr val="bg1"/>
                </a:solidFill>
                <a:latin typeface="微軟正黑體" pitchFamily="34" charset="-120"/>
                <a:ea typeface="微軟正黑體" pitchFamily="34" charset="-120"/>
              </a:rPr>
              <a:t>:XSS</a:t>
            </a:r>
            <a:endParaRPr lang="zh-TW" altLang="en-US" sz="3200"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110813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FE4255-2D98-435C-83E5-73BE53FB636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12E5190-D64D-4D30-B8AB-A66769F7AFAF}"/>
              </a:ext>
            </a:extLst>
          </p:cNvPr>
          <p:cNvSpPr>
            <a:spLocks noGrp="1"/>
          </p:cNvSpPr>
          <p:nvPr>
            <p:ph idx="1"/>
          </p:nvPr>
        </p:nvSpPr>
        <p:spPr/>
        <p:txBody>
          <a:bodyPr>
            <a:normAutofit fontScale="85000" lnSpcReduction="20000"/>
          </a:bodyPr>
          <a:lstStyle/>
          <a:p>
            <a:r>
              <a:rPr lang="en-US" altLang="zh-TW" dirty="0"/>
              <a:t>Injection</a:t>
            </a:r>
          </a:p>
          <a:p>
            <a:r>
              <a:rPr lang="en-US" altLang="zh-TW" dirty="0"/>
              <a:t>Broken Authentication</a:t>
            </a:r>
          </a:p>
          <a:p>
            <a:r>
              <a:rPr lang="en-US" altLang="zh-TW" dirty="0"/>
              <a:t>Sensitive Data Exposure</a:t>
            </a:r>
          </a:p>
          <a:p>
            <a:r>
              <a:rPr lang="en-US" altLang="zh-TW" dirty="0"/>
              <a:t>XML External Entities (XXE)</a:t>
            </a:r>
          </a:p>
          <a:p>
            <a:r>
              <a:rPr lang="en-US" altLang="zh-TW" dirty="0"/>
              <a:t>Broken Access Control</a:t>
            </a:r>
          </a:p>
          <a:p>
            <a:r>
              <a:rPr lang="en-US" altLang="zh-TW" dirty="0"/>
              <a:t>Security Misconfiguration</a:t>
            </a:r>
          </a:p>
          <a:p>
            <a:r>
              <a:rPr lang="en-US" altLang="zh-TW" dirty="0"/>
              <a:t>Cross-Site Scripting (XSS)</a:t>
            </a:r>
          </a:p>
          <a:p>
            <a:r>
              <a:rPr lang="en-US" altLang="zh-TW" dirty="0"/>
              <a:t>Insecure Deserialization</a:t>
            </a:r>
          </a:p>
          <a:p>
            <a:r>
              <a:rPr lang="en-US" altLang="zh-TW" dirty="0"/>
              <a:t>Using Components with Known Vulnerabilities</a:t>
            </a:r>
          </a:p>
          <a:p>
            <a:r>
              <a:rPr lang="en-US" altLang="zh-TW" dirty="0"/>
              <a:t>Insufficient Logging &amp; Monitoring</a:t>
            </a:r>
          </a:p>
          <a:p>
            <a:endParaRPr lang="zh-TW" altLang="en-US" dirty="0"/>
          </a:p>
        </p:txBody>
      </p:sp>
    </p:spTree>
    <p:extLst>
      <p:ext uri="{BB962C8B-B14F-4D97-AF65-F5344CB8AC3E}">
        <p14:creationId xmlns:p14="http://schemas.microsoft.com/office/powerpoint/2010/main" val="2036322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A79CE7-42AF-4D6B-9848-20BB6F6B8E0B}"/>
              </a:ext>
            </a:extLst>
          </p:cNvPr>
          <p:cNvSpPr>
            <a:spLocks noGrp="1"/>
          </p:cNvSpPr>
          <p:nvPr>
            <p:ph type="title"/>
          </p:nvPr>
        </p:nvSpPr>
        <p:spPr/>
        <p:txBody>
          <a:bodyPr/>
          <a:lstStyle/>
          <a:p>
            <a:r>
              <a:rPr lang="en-US" altLang="zh-TW" dirty="0"/>
              <a:t>Security Level: Low</a:t>
            </a:r>
            <a:endParaRPr lang="zh-TW" altLang="en-US" dirty="0"/>
          </a:p>
        </p:txBody>
      </p:sp>
      <p:pic>
        <p:nvPicPr>
          <p:cNvPr id="7" name="內容版面配置區 6">
            <a:extLst>
              <a:ext uri="{FF2B5EF4-FFF2-40B4-BE49-F238E27FC236}">
                <a16:creationId xmlns:a16="http://schemas.microsoft.com/office/drawing/2014/main" id="{FEA7796B-9671-4724-983F-FA1B7042ED9C}"/>
              </a:ext>
            </a:extLst>
          </p:cNvPr>
          <p:cNvPicPr>
            <a:picLocks noGrp="1" noChangeAspect="1"/>
          </p:cNvPicPr>
          <p:nvPr>
            <p:ph idx="1"/>
          </p:nvPr>
        </p:nvPicPr>
        <p:blipFill rotWithShape="1">
          <a:blip r:embed="rId2"/>
          <a:srcRect l="16903" t="8241" r="18692"/>
          <a:stretch/>
        </p:blipFill>
        <p:spPr>
          <a:xfrm>
            <a:off x="1313270" y="1124744"/>
            <a:ext cx="6517459" cy="5220639"/>
          </a:xfrm>
          <a:prstGeom prst="rect">
            <a:avLst/>
          </a:prstGeom>
        </p:spPr>
      </p:pic>
    </p:spTree>
    <p:extLst>
      <p:ext uri="{BB962C8B-B14F-4D97-AF65-F5344CB8AC3E}">
        <p14:creationId xmlns:p14="http://schemas.microsoft.com/office/powerpoint/2010/main" val="3172891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6C712A-5D65-4649-A835-64A8879E6364}"/>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75B0682-2308-4185-8051-C0A39C9164CE}"/>
              </a:ext>
            </a:extLst>
          </p:cNvPr>
          <p:cNvPicPr>
            <a:picLocks noGrp="1" noChangeAspect="1"/>
          </p:cNvPicPr>
          <p:nvPr>
            <p:ph idx="1"/>
          </p:nvPr>
        </p:nvPicPr>
        <p:blipFill rotWithShape="1">
          <a:blip r:embed="rId2"/>
          <a:srcRect l="16903" t="8451" r="17798" b="725"/>
          <a:stretch/>
        </p:blipFill>
        <p:spPr>
          <a:xfrm>
            <a:off x="1164954" y="980728"/>
            <a:ext cx="6814092" cy="5328593"/>
          </a:xfrm>
          <a:prstGeom prst="rect">
            <a:avLst/>
          </a:prstGeom>
        </p:spPr>
      </p:pic>
    </p:spTree>
    <p:extLst>
      <p:ext uri="{BB962C8B-B14F-4D97-AF65-F5344CB8AC3E}">
        <p14:creationId xmlns:p14="http://schemas.microsoft.com/office/powerpoint/2010/main" val="1501162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9FE512-E694-49AF-B576-B49B1191093C}"/>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891367FA-422E-46A7-848C-0A543C40D7BF}"/>
              </a:ext>
            </a:extLst>
          </p:cNvPr>
          <p:cNvPicPr>
            <a:picLocks noGrp="1" noChangeAspect="1"/>
          </p:cNvPicPr>
          <p:nvPr>
            <p:ph idx="1"/>
          </p:nvPr>
        </p:nvPicPr>
        <p:blipFill rotWithShape="1">
          <a:blip r:embed="rId2"/>
          <a:srcRect l="16903" t="8521" r="17798" b="725"/>
          <a:stretch/>
        </p:blipFill>
        <p:spPr>
          <a:xfrm>
            <a:off x="1115616" y="1052736"/>
            <a:ext cx="6912768" cy="5401586"/>
          </a:xfrm>
          <a:prstGeom prst="rect">
            <a:avLst/>
          </a:prstGeom>
        </p:spPr>
      </p:pic>
      <p:sp>
        <p:nvSpPr>
          <p:cNvPr id="5" name="文字方塊 4">
            <a:extLst>
              <a:ext uri="{FF2B5EF4-FFF2-40B4-BE49-F238E27FC236}">
                <a16:creationId xmlns:a16="http://schemas.microsoft.com/office/drawing/2014/main" id="{7A6FC67E-6B87-4F47-BDEE-B79E66EB8454}"/>
              </a:ext>
            </a:extLst>
          </p:cNvPr>
          <p:cNvSpPr txBox="1"/>
          <p:nvPr/>
        </p:nvSpPr>
        <p:spPr>
          <a:xfrm>
            <a:off x="3635896" y="4293096"/>
            <a:ext cx="4392488" cy="369332"/>
          </a:xfrm>
          <a:prstGeom prst="rect">
            <a:avLst/>
          </a:prstGeom>
          <a:noFill/>
        </p:spPr>
        <p:txBody>
          <a:bodyPr wrap="square" rtlCol="0">
            <a:spAutoFit/>
          </a:bodyPr>
          <a:lstStyle/>
          <a:p>
            <a:r>
              <a:rPr lang="en-US" altLang="zh-TW" dirty="0">
                <a:highlight>
                  <a:srgbClr val="FFFF00"/>
                </a:highlight>
              </a:rPr>
              <a:t>&lt;script&gt;alert("Its cold today");&lt;/script&gt;</a:t>
            </a:r>
            <a:endParaRPr lang="zh-TW" altLang="en-US" dirty="0">
              <a:highlight>
                <a:srgbClr val="FFFF00"/>
              </a:highlight>
            </a:endParaRPr>
          </a:p>
        </p:txBody>
      </p:sp>
    </p:spTree>
    <p:extLst>
      <p:ext uri="{BB962C8B-B14F-4D97-AF65-F5344CB8AC3E}">
        <p14:creationId xmlns:p14="http://schemas.microsoft.com/office/powerpoint/2010/main" val="33212728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027F83-DEC7-45D3-8015-6EAB82B73DD5}"/>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D49F022B-0EB6-4912-B480-2AB6D6EA5A1A}"/>
              </a:ext>
            </a:extLst>
          </p:cNvPr>
          <p:cNvPicPr>
            <a:picLocks noGrp="1" noChangeAspect="1"/>
          </p:cNvPicPr>
          <p:nvPr>
            <p:ph idx="1"/>
          </p:nvPr>
        </p:nvPicPr>
        <p:blipFill rotWithShape="1">
          <a:blip r:embed="rId2"/>
          <a:srcRect l="-92" t="11769" r="63417" b="48456"/>
          <a:stretch/>
        </p:blipFill>
        <p:spPr>
          <a:xfrm>
            <a:off x="1043608" y="1628800"/>
            <a:ext cx="7056784" cy="4302919"/>
          </a:xfrm>
          <a:prstGeom prst="rect">
            <a:avLst/>
          </a:prstGeom>
        </p:spPr>
      </p:pic>
      <p:sp>
        <p:nvSpPr>
          <p:cNvPr id="5" name="文字方塊 4">
            <a:extLst>
              <a:ext uri="{FF2B5EF4-FFF2-40B4-BE49-F238E27FC236}">
                <a16:creationId xmlns:a16="http://schemas.microsoft.com/office/drawing/2014/main" id="{0FF0FBCB-F648-4771-BF4D-252DA98CCF02}"/>
              </a:ext>
            </a:extLst>
          </p:cNvPr>
          <p:cNvSpPr txBox="1"/>
          <p:nvPr/>
        </p:nvSpPr>
        <p:spPr>
          <a:xfrm>
            <a:off x="6850088" y="3410927"/>
            <a:ext cx="2293912"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不做輸入檢查</a:t>
            </a:r>
          </a:p>
        </p:txBody>
      </p:sp>
    </p:spTree>
    <p:extLst>
      <p:ext uri="{BB962C8B-B14F-4D97-AF65-F5344CB8AC3E}">
        <p14:creationId xmlns:p14="http://schemas.microsoft.com/office/powerpoint/2010/main" val="266891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60F37-D0D5-4D3F-9891-AB52C87128CA}"/>
              </a:ext>
            </a:extLst>
          </p:cNvPr>
          <p:cNvSpPr>
            <a:spLocks noGrp="1"/>
          </p:cNvSpPr>
          <p:nvPr>
            <p:ph type="title"/>
          </p:nvPr>
        </p:nvSpPr>
        <p:spPr/>
        <p:txBody>
          <a:bodyPr/>
          <a:lstStyle/>
          <a:p>
            <a:r>
              <a:rPr lang="en-US" altLang="zh-TW" dirty="0"/>
              <a:t>Security Level: Middle</a:t>
            </a:r>
            <a:endParaRPr lang="zh-TW" altLang="en-US" dirty="0"/>
          </a:p>
        </p:txBody>
      </p:sp>
      <p:pic>
        <p:nvPicPr>
          <p:cNvPr id="4" name="內容版面配置區 3">
            <a:extLst>
              <a:ext uri="{FF2B5EF4-FFF2-40B4-BE49-F238E27FC236}">
                <a16:creationId xmlns:a16="http://schemas.microsoft.com/office/drawing/2014/main" id="{6363F2B2-9EAB-47CF-B3A6-E4C250516B6D}"/>
              </a:ext>
            </a:extLst>
          </p:cNvPr>
          <p:cNvPicPr>
            <a:picLocks noGrp="1" noChangeAspect="1"/>
          </p:cNvPicPr>
          <p:nvPr>
            <p:ph idx="1"/>
          </p:nvPr>
        </p:nvPicPr>
        <p:blipFill rotWithShape="1">
          <a:blip r:embed="rId2"/>
          <a:srcRect l="16903" t="8587" r="17798"/>
          <a:stretch/>
        </p:blipFill>
        <p:spPr>
          <a:xfrm>
            <a:off x="1211802" y="1430570"/>
            <a:ext cx="6720395" cy="5289451"/>
          </a:xfrm>
          <a:prstGeom prst="rect">
            <a:avLst/>
          </a:prstGeom>
        </p:spPr>
      </p:pic>
      <p:sp>
        <p:nvSpPr>
          <p:cNvPr id="5" name="文字方塊 4">
            <a:extLst>
              <a:ext uri="{FF2B5EF4-FFF2-40B4-BE49-F238E27FC236}">
                <a16:creationId xmlns:a16="http://schemas.microsoft.com/office/drawing/2014/main" id="{6CB0C1F0-2EAA-49B4-AF07-D5ED76943091}"/>
              </a:ext>
            </a:extLst>
          </p:cNvPr>
          <p:cNvSpPr txBox="1"/>
          <p:nvPr/>
        </p:nvSpPr>
        <p:spPr>
          <a:xfrm>
            <a:off x="3347864" y="4797152"/>
            <a:ext cx="5040560" cy="369332"/>
          </a:xfrm>
          <a:prstGeom prst="rect">
            <a:avLst/>
          </a:prstGeom>
          <a:noFill/>
        </p:spPr>
        <p:txBody>
          <a:bodyPr wrap="square" rtlCol="0">
            <a:spAutoFit/>
          </a:bodyPr>
          <a:lstStyle/>
          <a:p>
            <a:r>
              <a:rPr lang="en-US" altLang="zh-TW" dirty="0">
                <a:highlight>
                  <a:srgbClr val="FFFF00"/>
                </a:highlight>
              </a:rPr>
              <a:t>&lt;</a:t>
            </a:r>
            <a:r>
              <a:rPr lang="en-US" altLang="zh-TW" dirty="0" err="1">
                <a:highlight>
                  <a:srgbClr val="FFFF00"/>
                </a:highlight>
              </a:rPr>
              <a:t>sc</a:t>
            </a:r>
            <a:r>
              <a:rPr lang="en-US" altLang="zh-TW" dirty="0">
                <a:highlight>
                  <a:srgbClr val="FFFF00"/>
                </a:highlight>
              </a:rPr>
              <a:t>&lt;script&gt;</a:t>
            </a:r>
            <a:r>
              <a:rPr lang="en-US" altLang="zh-TW" dirty="0" err="1">
                <a:highlight>
                  <a:srgbClr val="FFFF00"/>
                </a:highlight>
              </a:rPr>
              <a:t>ript</a:t>
            </a:r>
            <a:r>
              <a:rPr lang="en-US" altLang="zh-TW" dirty="0">
                <a:highlight>
                  <a:srgbClr val="FFFF00"/>
                </a:highlight>
              </a:rPr>
              <a:t>&gt;alert("www.ksu.edu.tw");&lt;/script&gt;</a:t>
            </a:r>
            <a:endParaRPr lang="zh-TW" altLang="en-US" dirty="0">
              <a:highlight>
                <a:srgbClr val="FFFF00"/>
              </a:highlight>
            </a:endParaRPr>
          </a:p>
        </p:txBody>
      </p:sp>
    </p:spTree>
    <p:extLst>
      <p:ext uri="{BB962C8B-B14F-4D97-AF65-F5344CB8AC3E}">
        <p14:creationId xmlns:p14="http://schemas.microsoft.com/office/powerpoint/2010/main" val="32218597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C9A35F5-7CDA-4992-A1C5-61BCF86E55F9}"/>
              </a:ext>
            </a:extLst>
          </p:cNvPr>
          <p:cNvPicPr>
            <a:picLocks noGrp="1" noChangeAspect="1"/>
          </p:cNvPicPr>
          <p:nvPr>
            <p:ph idx="1"/>
          </p:nvPr>
        </p:nvPicPr>
        <p:blipFill rotWithShape="1">
          <a:blip r:embed="rId2"/>
          <a:srcRect l="16903" t="8587" r="17798"/>
          <a:stretch/>
        </p:blipFill>
        <p:spPr>
          <a:xfrm>
            <a:off x="1120314" y="980728"/>
            <a:ext cx="6903372" cy="5433467"/>
          </a:xfrm>
          <a:prstGeom prst="rect">
            <a:avLst/>
          </a:prstGeom>
        </p:spPr>
      </p:pic>
      <p:sp>
        <p:nvSpPr>
          <p:cNvPr id="2" name="標題 1">
            <a:extLst>
              <a:ext uri="{FF2B5EF4-FFF2-40B4-BE49-F238E27FC236}">
                <a16:creationId xmlns:a16="http://schemas.microsoft.com/office/drawing/2014/main" id="{01B2535E-B6CF-4980-80A9-E5A16ED8EEB1}"/>
              </a:ext>
            </a:extLst>
          </p:cNvPr>
          <p:cNvSpPr>
            <a:spLocks noGrp="1"/>
          </p:cNvSpPr>
          <p:nvPr>
            <p:ph type="title"/>
          </p:nvPr>
        </p:nvSpPr>
        <p:spPr/>
        <p:txBody>
          <a:bodyPr/>
          <a:lstStyle/>
          <a:p>
            <a:endParaRPr lang="zh-TW" altLang="en-US"/>
          </a:p>
        </p:txBody>
      </p:sp>
      <p:sp>
        <p:nvSpPr>
          <p:cNvPr id="7" name="文字方塊 6">
            <a:extLst>
              <a:ext uri="{FF2B5EF4-FFF2-40B4-BE49-F238E27FC236}">
                <a16:creationId xmlns:a16="http://schemas.microsoft.com/office/drawing/2014/main" id="{DB94E68E-A2FD-4511-A6B0-E6DD40D89A25}"/>
              </a:ext>
            </a:extLst>
          </p:cNvPr>
          <p:cNvSpPr txBox="1"/>
          <p:nvPr/>
        </p:nvSpPr>
        <p:spPr>
          <a:xfrm>
            <a:off x="3779912" y="4293096"/>
            <a:ext cx="3672408" cy="369332"/>
          </a:xfrm>
          <a:prstGeom prst="rect">
            <a:avLst/>
          </a:prstGeom>
          <a:noFill/>
        </p:spPr>
        <p:txBody>
          <a:bodyPr wrap="square" rtlCol="0">
            <a:spAutoFit/>
          </a:bodyPr>
          <a:lstStyle/>
          <a:p>
            <a:r>
              <a:rPr lang="en-US" altLang="zh-TW" dirty="0">
                <a:highlight>
                  <a:srgbClr val="FFFF00"/>
                </a:highlight>
              </a:rPr>
              <a:t>&lt;</a:t>
            </a:r>
            <a:r>
              <a:rPr lang="en-US" altLang="zh-TW" dirty="0" err="1">
                <a:highlight>
                  <a:srgbClr val="FFFF00"/>
                </a:highlight>
              </a:rPr>
              <a:t>ScRipt</a:t>
            </a:r>
            <a:r>
              <a:rPr lang="en-US" altLang="zh-TW" dirty="0">
                <a:highlight>
                  <a:srgbClr val="FFFF00"/>
                </a:highlight>
              </a:rPr>
              <a:t>&gt;alert("123</a:t>
            </a:r>
            <a:r>
              <a:rPr lang="zh-TW" altLang="en-US" dirty="0">
                <a:highlight>
                  <a:srgbClr val="FFFF00"/>
                </a:highlight>
              </a:rPr>
              <a:t>到台灣</a:t>
            </a:r>
            <a:r>
              <a:rPr lang="en-US" altLang="zh-TW" dirty="0">
                <a:highlight>
                  <a:srgbClr val="FFFF00"/>
                </a:highlight>
              </a:rPr>
              <a:t>");&lt;/script&gt;</a:t>
            </a:r>
            <a:endParaRPr lang="zh-TW" altLang="en-US" dirty="0">
              <a:highlight>
                <a:srgbClr val="FFFF00"/>
              </a:highlight>
            </a:endParaRPr>
          </a:p>
        </p:txBody>
      </p:sp>
    </p:spTree>
    <p:extLst>
      <p:ext uri="{BB962C8B-B14F-4D97-AF65-F5344CB8AC3E}">
        <p14:creationId xmlns:p14="http://schemas.microsoft.com/office/powerpoint/2010/main" val="3050209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3D5600-ABDA-460B-B214-E701A1F276D2}"/>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E5D8469-28D2-4B2F-A82F-D35B387EE529}"/>
              </a:ext>
            </a:extLst>
          </p:cNvPr>
          <p:cNvPicPr>
            <a:picLocks noGrp="1" noChangeAspect="1"/>
          </p:cNvPicPr>
          <p:nvPr>
            <p:ph idx="1"/>
          </p:nvPr>
        </p:nvPicPr>
        <p:blipFill rotWithShape="1">
          <a:blip r:embed="rId2"/>
          <a:srcRect l="-92" t="13359" r="62523" b="42093"/>
          <a:stretch/>
        </p:blipFill>
        <p:spPr>
          <a:xfrm>
            <a:off x="1115616" y="1628800"/>
            <a:ext cx="6912768" cy="4608513"/>
          </a:xfrm>
          <a:prstGeom prst="rect">
            <a:avLst/>
          </a:prstGeom>
        </p:spPr>
      </p:pic>
      <p:sp>
        <p:nvSpPr>
          <p:cNvPr id="5" name="文字方塊 4">
            <a:extLst>
              <a:ext uri="{FF2B5EF4-FFF2-40B4-BE49-F238E27FC236}">
                <a16:creationId xmlns:a16="http://schemas.microsoft.com/office/drawing/2014/main" id="{15E47C77-197C-4251-971C-593E5CC9D6FF}"/>
              </a:ext>
            </a:extLst>
          </p:cNvPr>
          <p:cNvSpPr txBox="1"/>
          <p:nvPr/>
        </p:nvSpPr>
        <p:spPr>
          <a:xfrm>
            <a:off x="7179804" y="4524805"/>
            <a:ext cx="3013992" cy="369332"/>
          </a:xfrm>
          <a:prstGeom prst="rect">
            <a:avLst/>
          </a:prstGeom>
          <a:noFill/>
        </p:spPr>
        <p:txBody>
          <a:bodyPr wrap="square" rtlCol="0">
            <a:spAutoFit/>
          </a:bodyPr>
          <a:lstStyle/>
          <a:p>
            <a:r>
              <a:rPr lang="zh-TW" altLang="en-US" dirty="0">
                <a:highlight>
                  <a:srgbClr val="FFFF00"/>
                </a:highlight>
              </a:rPr>
              <a:t>把</a:t>
            </a:r>
            <a:r>
              <a:rPr lang="en-US" altLang="zh-TW" dirty="0">
                <a:highlight>
                  <a:srgbClr val="FFFF00"/>
                </a:highlight>
              </a:rPr>
              <a:t>&lt;script&gt;</a:t>
            </a:r>
            <a:r>
              <a:rPr lang="zh-TW" altLang="en-US" dirty="0">
                <a:highlight>
                  <a:srgbClr val="FFFF00"/>
                </a:highlight>
              </a:rPr>
              <a:t> 換成空字串</a:t>
            </a:r>
          </a:p>
        </p:txBody>
      </p:sp>
      <p:sp>
        <p:nvSpPr>
          <p:cNvPr id="6" name="矩形 5">
            <a:extLst>
              <a:ext uri="{FF2B5EF4-FFF2-40B4-BE49-F238E27FC236}">
                <a16:creationId xmlns:a16="http://schemas.microsoft.com/office/drawing/2014/main" id="{C2AD1DF4-1632-4777-9BDB-79E7A1168FA6}"/>
              </a:ext>
            </a:extLst>
          </p:cNvPr>
          <p:cNvSpPr/>
          <p:nvPr/>
        </p:nvSpPr>
        <p:spPr>
          <a:xfrm>
            <a:off x="1619672" y="4509120"/>
            <a:ext cx="540060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04884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52642-4396-4E3D-9AD3-07460141874C}"/>
              </a:ext>
            </a:extLst>
          </p:cNvPr>
          <p:cNvSpPr>
            <a:spLocks noGrp="1"/>
          </p:cNvSpPr>
          <p:nvPr>
            <p:ph type="title"/>
          </p:nvPr>
        </p:nvSpPr>
        <p:spPr/>
        <p:txBody>
          <a:bodyPr/>
          <a:lstStyle/>
          <a:p>
            <a:r>
              <a:rPr lang="en-US" altLang="zh-TW" dirty="0"/>
              <a:t>Security Level: High</a:t>
            </a:r>
            <a:endParaRPr lang="zh-TW" altLang="en-US" dirty="0"/>
          </a:p>
        </p:txBody>
      </p:sp>
      <p:pic>
        <p:nvPicPr>
          <p:cNvPr id="4" name="內容版面配置區 3">
            <a:extLst>
              <a:ext uri="{FF2B5EF4-FFF2-40B4-BE49-F238E27FC236}">
                <a16:creationId xmlns:a16="http://schemas.microsoft.com/office/drawing/2014/main" id="{644B4C29-E5F5-47B4-BB2B-C5E35679025E}"/>
              </a:ext>
            </a:extLst>
          </p:cNvPr>
          <p:cNvPicPr>
            <a:picLocks noGrp="1" noChangeAspect="1"/>
          </p:cNvPicPr>
          <p:nvPr>
            <p:ph idx="1"/>
          </p:nvPr>
        </p:nvPicPr>
        <p:blipFill rotWithShape="1">
          <a:blip r:embed="rId2"/>
          <a:srcRect l="16903" t="8588" r="17798" b="-865"/>
          <a:stretch/>
        </p:blipFill>
        <p:spPr>
          <a:xfrm>
            <a:off x="1439652" y="1196752"/>
            <a:ext cx="6264696" cy="4977430"/>
          </a:xfrm>
          <a:prstGeom prst="rect">
            <a:avLst/>
          </a:prstGeom>
        </p:spPr>
      </p:pic>
      <p:sp>
        <p:nvSpPr>
          <p:cNvPr id="5" name="文字方塊 4">
            <a:extLst>
              <a:ext uri="{FF2B5EF4-FFF2-40B4-BE49-F238E27FC236}">
                <a16:creationId xmlns:a16="http://schemas.microsoft.com/office/drawing/2014/main" id="{68E9F657-4C9D-43F2-8B14-2C43C99423B4}"/>
              </a:ext>
            </a:extLst>
          </p:cNvPr>
          <p:cNvSpPr txBox="1"/>
          <p:nvPr/>
        </p:nvSpPr>
        <p:spPr>
          <a:xfrm>
            <a:off x="4283968" y="4077072"/>
            <a:ext cx="3600400" cy="369332"/>
          </a:xfrm>
          <a:prstGeom prst="rect">
            <a:avLst/>
          </a:prstGeom>
          <a:noFill/>
        </p:spPr>
        <p:txBody>
          <a:bodyPr wrap="square" rtlCol="0">
            <a:spAutoFit/>
          </a:bodyPr>
          <a:lstStyle/>
          <a:p>
            <a:r>
              <a:rPr lang="nb-NO" altLang="zh-TW" dirty="0">
                <a:highlight>
                  <a:srgbClr val="FFFF00"/>
                </a:highlight>
              </a:rPr>
              <a:t>&lt;img src=1 onerror=alert("hi");&gt;</a:t>
            </a:r>
            <a:endParaRPr lang="zh-TW" altLang="en-US" dirty="0">
              <a:highlight>
                <a:srgbClr val="FFFF00"/>
              </a:highlight>
            </a:endParaRPr>
          </a:p>
        </p:txBody>
      </p:sp>
    </p:spTree>
    <p:extLst>
      <p:ext uri="{BB962C8B-B14F-4D97-AF65-F5344CB8AC3E}">
        <p14:creationId xmlns:p14="http://schemas.microsoft.com/office/powerpoint/2010/main" val="2761335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E8D78D-160E-4BDC-B01C-9CED90278796}"/>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953CAA22-4521-4778-A2E1-2A60FEDC14F3}"/>
              </a:ext>
            </a:extLst>
          </p:cNvPr>
          <p:cNvPicPr>
            <a:picLocks noGrp="1" noChangeAspect="1"/>
          </p:cNvPicPr>
          <p:nvPr>
            <p:ph idx="1"/>
          </p:nvPr>
        </p:nvPicPr>
        <p:blipFill rotWithShape="1">
          <a:blip r:embed="rId2"/>
          <a:srcRect l="-92" t="13359" r="53578" b="42093"/>
          <a:stretch/>
        </p:blipFill>
        <p:spPr>
          <a:xfrm>
            <a:off x="894450" y="1628800"/>
            <a:ext cx="7355099" cy="3960439"/>
          </a:xfrm>
          <a:prstGeom prst="rect">
            <a:avLst/>
          </a:prstGeom>
        </p:spPr>
      </p:pic>
      <p:sp>
        <p:nvSpPr>
          <p:cNvPr id="5" name="矩形 4">
            <a:extLst>
              <a:ext uri="{FF2B5EF4-FFF2-40B4-BE49-F238E27FC236}">
                <a16:creationId xmlns:a16="http://schemas.microsoft.com/office/drawing/2014/main" id="{3077EC70-9C78-4407-90C4-19A8B821DAB3}"/>
              </a:ext>
            </a:extLst>
          </p:cNvPr>
          <p:cNvSpPr/>
          <p:nvPr/>
        </p:nvSpPr>
        <p:spPr>
          <a:xfrm>
            <a:off x="1331640" y="4077072"/>
            <a:ext cx="67687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006C82C-A477-4B61-80B2-34A55FB2283A}"/>
              </a:ext>
            </a:extLst>
          </p:cNvPr>
          <p:cNvSpPr txBox="1"/>
          <p:nvPr/>
        </p:nvSpPr>
        <p:spPr>
          <a:xfrm>
            <a:off x="2555776" y="5044534"/>
            <a:ext cx="6984776" cy="369332"/>
          </a:xfrm>
          <a:prstGeom prst="rect">
            <a:avLst/>
          </a:prstGeom>
          <a:noFill/>
        </p:spPr>
        <p:txBody>
          <a:bodyPr wrap="square" rtlCol="0">
            <a:spAutoFit/>
          </a:bodyPr>
          <a:lstStyle/>
          <a:p>
            <a:r>
              <a:rPr lang="zh-TW" altLang="en-US" dirty="0">
                <a:highlight>
                  <a:srgbClr val="FFFF00"/>
                </a:highlight>
              </a:rPr>
              <a:t>將輸入中任何的</a:t>
            </a:r>
            <a:r>
              <a:rPr lang="en-US" altLang="zh-TW" dirty="0">
                <a:highlight>
                  <a:srgbClr val="FFFF00"/>
                </a:highlight>
              </a:rPr>
              <a:t>&lt;script&gt;</a:t>
            </a:r>
            <a:r>
              <a:rPr lang="zh-TW" altLang="en-US" dirty="0">
                <a:highlight>
                  <a:srgbClr val="FFFF00"/>
                </a:highlight>
              </a:rPr>
              <a:t>換成空字串 但是沒有處理其他</a:t>
            </a:r>
            <a:r>
              <a:rPr lang="en-US" altLang="zh-TW" dirty="0">
                <a:highlight>
                  <a:srgbClr val="FFFF00"/>
                </a:highlight>
              </a:rPr>
              <a:t>HTML</a:t>
            </a:r>
            <a:r>
              <a:rPr lang="zh-TW" altLang="en-US" dirty="0">
                <a:highlight>
                  <a:srgbClr val="FFFF00"/>
                </a:highlight>
              </a:rPr>
              <a:t>語法</a:t>
            </a:r>
          </a:p>
        </p:txBody>
      </p:sp>
    </p:spTree>
    <p:extLst>
      <p:ext uri="{BB962C8B-B14F-4D97-AF65-F5344CB8AC3E}">
        <p14:creationId xmlns:p14="http://schemas.microsoft.com/office/powerpoint/2010/main" val="505712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2538E"/>
        </a:solidFill>
        <a:effectLst/>
      </p:bgPr>
    </p:bg>
    <p:spTree>
      <p:nvGrpSpPr>
        <p:cNvPr id="1" name=""/>
        <p:cNvGrpSpPr/>
        <p:nvPr/>
      </p:nvGrpSpPr>
      <p:grpSpPr>
        <a:xfrm>
          <a:off x="0" y="0"/>
          <a:ext cx="0" cy="0"/>
          <a:chOff x="0" y="0"/>
          <a:chExt cx="0" cy="0"/>
        </a:xfrm>
      </p:grpSpPr>
      <p:sp>
        <p:nvSpPr>
          <p:cNvPr id="4" name="文字方塊 3"/>
          <p:cNvSpPr txBox="1"/>
          <p:nvPr/>
        </p:nvSpPr>
        <p:spPr>
          <a:xfrm>
            <a:off x="0" y="2996952"/>
            <a:ext cx="9144000" cy="584775"/>
          </a:xfrm>
          <a:prstGeom prst="rect">
            <a:avLst/>
          </a:prstGeom>
          <a:noFill/>
        </p:spPr>
        <p:txBody>
          <a:bodyPr wrap="square" rtlCol="0">
            <a:spAutoFit/>
          </a:bodyPr>
          <a:lstStyle/>
          <a:p>
            <a:pPr algn="ctr"/>
            <a:r>
              <a:rPr lang="en-US" altLang="zh-TW" sz="3200" dirty="0">
                <a:solidFill>
                  <a:schemeClr val="bg1"/>
                </a:solidFill>
                <a:latin typeface="微軟正黑體" pitchFamily="34" charset="-120"/>
                <a:ea typeface="微軟正黑體" pitchFamily="34" charset="-120"/>
              </a:rPr>
              <a:t>File upload</a:t>
            </a:r>
          </a:p>
        </p:txBody>
      </p:sp>
    </p:spTree>
    <p:extLst>
      <p:ext uri="{BB962C8B-B14F-4D97-AF65-F5344CB8AC3E}">
        <p14:creationId xmlns:p14="http://schemas.microsoft.com/office/powerpoint/2010/main" val="69061175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2790</Words>
  <Application>Microsoft Office PowerPoint</Application>
  <PresentationFormat>如螢幕大小 (4:3)</PresentationFormat>
  <Paragraphs>146</Paragraphs>
  <Slides>104</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104</vt:i4>
      </vt:variant>
    </vt:vector>
  </HeadingPairs>
  <TitlesOfParts>
    <vt:vector size="109" baseType="lpstr">
      <vt:lpstr>微軟正黑體</vt:lpstr>
      <vt:lpstr>新細明體</vt:lpstr>
      <vt:lpstr>Arial</vt:lpstr>
      <vt:lpstr>Calibri</vt:lpstr>
      <vt:lpstr>Office 佈景主題</vt:lpstr>
      <vt:lpstr>網站漏洞分析與實務</vt:lpstr>
      <vt:lpstr>Agenda</vt:lpstr>
      <vt:lpstr>PowerPoint 簡報</vt:lpstr>
      <vt:lpstr>網站的資安威脅</vt:lpstr>
      <vt:lpstr>網站的資安威脅</vt:lpstr>
      <vt:lpstr>網站的資安威脅</vt:lpstr>
      <vt:lpstr>PowerPoint 簡報</vt:lpstr>
      <vt:lpstr>OWASP TOP TEN</vt:lpstr>
      <vt:lpstr>PowerPoint 簡報</vt:lpstr>
      <vt:lpstr>Injection</vt:lpstr>
      <vt:lpstr>PowerPoint 簡報</vt:lpstr>
      <vt:lpstr>Broken Authentication</vt:lpstr>
      <vt:lpstr>PowerPoint 簡報</vt:lpstr>
      <vt:lpstr>Sensitive Data Exposure</vt:lpstr>
      <vt:lpstr>PowerPoint 簡報</vt:lpstr>
      <vt:lpstr>XML External Entities (XXE)</vt:lpstr>
      <vt:lpstr>PowerPoint 簡報</vt:lpstr>
      <vt:lpstr>Broken Access Control</vt:lpstr>
      <vt:lpstr>PowerPoint 簡報</vt:lpstr>
      <vt:lpstr>Security Misconfiguration</vt:lpstr>
      <vt:lpstr>PowerPoint 簡報</vt:lpstr>
      <vt:lpstr>Cross-Site Scripting (XSS)</vt:lpstr>
      <vt:lpstr>PowerPoint 簡報</vt:lpstr>
      <vt:lpstr>Insecure Deserialization</vt:lpstr>
      <vt:lpstr>PowerPoint 簡報</vt:lpstr>
      <vt:lpstr>Using Components with Known Vulnerabilities</vt:lpstr>
      <vt:lpstr>PowerPoint 簡報</vt:lpstr>
      <vt:lpstr>Insufficient Logging &amp; Monitoring</vt:lpstr>
      <vt:lpstr>PowerPoint 簡報</vt:lpstr>
      <vt:lpstr>OWASP API TOP TEN</vt:lpstr>
      <vt:lpstr>PowerPoint 簡報</vt:lpstr>
      <vt:lpstr>API1:2019 Broken Object Level Authorization</vt:lpstr>
      <vt:lpstr>PowerPoint 簡報</vt:lpstr>
      <vt:lpstr>API2:2019 Broken User Authentication</vt:lpstr>
      <vt:lpstr>PowerPoint 簡報</vt:lpstr>
      <vt:lpstr>API3:2019 Excessive Data Exposure</vt:lpstr>
      <vt:lpstr>PowerPoint 簡報</vt:lpstr>
      <vt:lpstr>API4:2019 Lack of Resources &amp; Rate Limiting</vt:lpstr>
      <vt:lpstr>PowerPoint 簡報</vt:lpstr>
      <vt:lpstr>API5:2019 Broken Function Level Authorization</vt:lpstr>
      <vt:lpstr>PowerPoint 簡報</vt:lpstr>
      <vt:lpstr>API6:2019 Mass Assignment</vt:lpstr>
      <vt:lpstr>PowerPoint 簡報</vt:lpstr>
      <vt:lpstr>API7:2019 Security Misconfiguration</vt:lpstr>
      <vt:lpstr>PowerPoint 簡報</vt:lpstr>
      <vt:lpstr>API8:2019 Injection</vt:lpstr>
      <vt:lpstr>PowerPoint 簡報</vt:lpstr>
      <vt:lpstr> API9:2019 Improper Assets Management </vt:lpstr>
      <vt:lpstr>PowerPoint 簡報</vt:lpstr>
      <vt:lpstr>API10:2019 Insufficient Logging &amp; Monitoring</vt:lpstr>
      <vt:lpstr>PowerPoint 簡報</vt:lpstr>
      <vt:lpstr>PowerPoint 簡報</vt:lpstr>
      <vt:lpstr>DVWA website</vt:lpstr>
      <vt:lpstr>DVWA with docker</vt:lpstr>
      <vt:lpstr>Pull image from docker hub</vt:lpstr>
      <vt:lpstr>Type localhost:80 in browser search bar</vt:lpstr>
      <vt:lpstr>Login</vt:lpstr>
      <vt:lpstr>PowerPoint 簡報</vt:lpstr>
      <vt:lpstr>PowerPoint 簡報</vt:lpstr>
      <vt:lpstr>Login again</vt:lpstr>
      <vt:lpstr>環境建置完成</vt:lpstr>
      <vt:lpstr>PowerPoint 簡報</vt:lpstr>
      <vt:lpstr>Security Level: Low</vt:lpstr>
      <vt:lpstr>PowerPoint 簡報</vt:lpstr>
      <vt:lpstr>PowerPoint 簡報</vt:lpstr>
      <vt:lpstr>PowerPoint 簡報</vt:lpstr>
      <vt:lpstr>PowerPoint 簡報</vt:lpstr>
      <vt:lpstr>PowerPoint 簡報</vt:lpstr>
      <vt:lpstr>Security Level: Middle</vt:lpstr>
      <vt:lpstr>PowerPoint 簡報</vt:lpstr>
      <vt:lpstr>PowerPoint 簡報</vt:lpstr>
      <vt:lpstr>PowerPoint 簡報</vt:lpstr>
      <vt:lpstr>Security Level: High</vt:lpstr>
      <vt:lpstr>PowerPoint 簡報</vt:lpstr>
      <vt:lpstr>Security Level: Impossible</vt:lpstr>
      <vt:lpstr>PowerPoint 簡報</vt:lpstr>
      <vt:lpstr>教學</vt:lpstr>
      <vt:lpstr>Security Level: Low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Security Level: Low</vt:lpstr>
      <vt:lpstr>PowerPoint 簡報</vt:lpstr>
      <vt:lpstr>PowerPoint 簡報</vt:lpstr>
      <vt:lpstr>PowerPoint 簡報</vt:lpstr>
      <vt:lpstr>Security Level: Middle</vt:lpstr>
      <vt:lpstr>PowerPoint 簡報</vt:lpstr>
      <vt:lpstr>PowerPoint 簡報</vt:lpstr>
      <vt:lpstr>Security Level: High</vt:lpstr>
      <vt:lpstr>PowerPoint 簡報</vt:lpstr>
      <vt:lpstr>PowerPoint 簡報</vt:lpstr>
      <vt:lpstr>瀏覽並上傳檔案</vt:lpstr>
      <vt:lpstr>上傳檔案</vt:lpstr>
      <vt:lpstr>找到上傳檔案的目錄</vt:lpstr>
      <vt:lpstr>PowerPoint 簡報</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網站漏洞分析與實務</dc:title>
  <dc:creator>I3301</dc:creator>
  <cp:lastModifiedBy>鄭勝峰</cp:lastModifiedBy>
  <cp:revision>62</cp:revision>
  <dcterms:created xsi:type="dcterms:W3CDTF">2020-12-23T03:38:38Z</dcterms:created>
  <dcterms:modified xsi:type="dcterms:W3CDTF">2021-01-04T13:54:12Z</dcterms:modified>
</cp:coreProperties>
</file>